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5" r:id="rId5"/>
    <p:sldId id="259" r:id="rId6"/>
    <p:sldId id="260" r:id="rId7"/>
    <p:sldId id="261" r:id="rId8"/>
    <p:sldId id="270" r:id="rId9"/>
    <p:sldId id="271" r:id="rId10"/>
    <p:sldId id="275" r:id="rId11"/>
    <p:sldId id="276" r:id="rId12"/>
    <p:sldId id="277" r:id="rId13"/>
    <p:sldId id="278" r:id="rId14"/>
    <p:sldId id="280" r:id="rId15"/>
  </p:sldIdLst>
  <p:sldSz cx="18288000" cy="10287000"/>
  <p:notesSz cx="6858000" cy="9144000"/>
  <p:embeddedFontLst>
    <p:embeddedFont>
      <p:font typeface="Arial Rounded MT Bold" panose="020F0704030504030204" pitchFamily="34" charset="0"/>
      <p:regular r:id="rId16"/>
    </p:embeddedFont>
    <p:embeddedFont>
      <p:font typeface="Lato" panose="020F0502020204030204" pitchFamily="34" charset="0"/>
      <p:regular r:id="rId17"/>
      <p:bold r:id="rId18"/>
      <p:italic r:id="rId19"/>
      <p:boldItalic r:id="rId20"/>
    </p:embeddedFont>
    <p:embeddedFont>
      <p:font typeface="Lato Bold" panose="020B0604020202020204" charset="0"/>
      <p:bold r:id="rId21"/>
    </p:embeddedFont>
    <p:embeddedFont>
      <p:font typeface="Overpass" panose="020B0604020202020204" charset="0"/>
      <p:regular r:id="rId22"/>
    </p:embeddedFont>
    <p:embeddedFont>
      <p:font typeface="Overpass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gi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sv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svg"/><Relationship Id="rId4" Type="http://schemas.openxmlformats.org/officeDocument/2006/relationships/image" Target="../media/image80.gif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svg"/><Relationship Id="rId2" Type="http://schemas.openxmlformats.org/officeDocument/2006/relationships/image" Target="../media/image90.gif"/><Relationship Id="rId16" Type="http://schemas.openxmlformats.org/officeDocument/2006/relationships/image" Target="../media/image10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sv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svg"/><Relationship Id="rId4" Type="http://schemas.openxmlformats.org/officeDocument/2006/relationships/image" Target="../media/image92.svg"/><Relationship Id="rId9" Type="http://schemas.openxmlformats.org/officeDocument/2006/relationships/image" Target="../media/image97.png"/><Relationship Id="rId14" Type="http://schemas.openxmlformats.org/officeDocument/2006/relationships/image" Target="../media/image10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svg"/><Relationship Id="rId7" Type="http://schemas.openxmlformats.org/officeDocument/2006/relationships/image" Target="../media/image54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gif"/><Relationship Id="rId5" Type="http://schemas.openxmlformats.org/officeDocument/2006/relationships/image" Target="../media/image52.svg"/><Relationship Id="rId10" Type="http://schemas.openxmlformats.org/officeDocument/2006/relationships/image" Target="../media/image56.jpeg"/><Relationship Id="rId4" Type="http://schemas.openxmlformats.org/officeDocument/2006/relationships/image" Target="../media/image51.png"/><Relationship Id="rId9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gif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10" Type="http://schemas.openxmlformats.org/officeDocument/2006/relationships/image" Target="../media/image38.svg"/><Relationship Id="rId4" Type="http://schemas.openxmlformats.org/officeDocument/2006/relationships/image" Target="../media/image59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745853">
            <a:off x="12794650" y="4733363"/>
            <a:ext cx="6123180" cy="5444063"/>
          </a:xfrm>
          <a:custGeom>
            <a:avLst/>
            <a:gdLst/>
            <a:ahLst/>
            <a:cxnLst/>
            <a:rect l="l" t="t" r="r" b="b"/>
            <a:pathLst>
              <a:path w="6123180" h="5444063">
                <a:moveTo>
                  <a:pt x="0" y="0"/>
                </a:moveTo>
                <a:lnTo>
                  <a:pt x="6123180" y="0"/>
                </a:lnTo>
                <a:lnTo>
                  <a:pt x="6123180" y="5444063"/>
                </a:lnTo>
                <a:lnTo>
                  <a:pt x="0" y="5444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271928">
            <a:off x="-350913" y="185782"/>
            <a:ext cx="4880201" cy="4496477"/>
          </a:xfrm>
          <a:custGeom>
            <a:avLst/>
            <a:gdLst/>
            <a:ahLst/>
            <a:cxnLst/>
            <a:rect l="l" t="t" r="r" b="b"/>
            <a:pathLst>
              <a:path w="5912598" h="5256837">
                <a:moveTo>
                  <a:pt x="0" y="0"/>
                </a:moveTo>
                <a:lnTo>
                  <a:pt x="5912598" y="0"/>
                </a:lnTo>
                <a:lnTo>
                  <a:pt x="5912598" y="5256837"/>
                </a:lnTo>
                <a:lnTo>
                  <a:pt x="0" y="525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4495800" y="429386"/>
            <a:ext cx="13556438" cy="1213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57"/>
              </a:lnSpc>
            </a:pPr>
            <a:r>
              <a:rPr lang="en-US" sz="4800" b="1" spc="-213" dirty="0">
                <a:solidFill>
                  <a:srgbClr val="67BAE8"/>
                </a:solidFill>
                <a:latin typeface="Overpass Bold"/>
                <a:ea typeface="Overpass Bold"/>
                <a:cs typeface="Overpass Bold"/>
                <a:sym typeface="Overpass Bold"/>
              </a:rPr>
              <a:t>Shanthi Family Care Hospital Management System</a:t>
            </a:r>
            <a:endParaRPr lang="en-US" sz="4800" b="1" u="none" spc="-213" dirty="0">
              <a:solidFill>
                <a:srgbClr val="67BAE8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645080" y="4553571"/>
            <a:ext cx="4642919" cy="5803648"/>
          </a:xfrm>
          <a:custGeom>
            <a:avLst/>
            <a:gdLst/>
            <a:ahLst/>
            <a:cxnLst/>
            <a:rect l="l" t="t" r="r" b="b"/>
            <a:pathLst>
              <a:path w="4642919" h="5803648">
                <a:moveTo>
                  <a:pt x="0" y="0"/>
                </a:moveTo>
                <a:lnTo>
                  <a:pt x="4642919" y="0"/>
                </a:lnTo>
                <a:lnTo>
                  <a:pt x="4642919" y="5803648"/>
                </a:lnTo>
                <a:lnTo>
                  <a:pt x="0" y="5803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281928" y="6973165"/>
            <a:ext cx="2306588" cy="2725658"/>
          </a:xfrm>
          <a:custGeom>
            <a:avLst/>
            <a:gdLst/>
            <a:ahLst/>
            <a:cxnLst/>
            <a:rect l="l" t="t" r="r" b="b"/>
            <a:pathLst>
              <a:path w="2306588" h="2725658">
                <a:moveTo>
                  <a:pt x="0" y="0"/>
                </a:moveTo>
                <a:lnTo>
                  <a:pt x="2306588" y="0"/>
                </a:lnTo>
                <a:lnTo>
                  <a:pt x="2306588" y="2725658"/>
                </a:lnTo>
                <a:lnTo>
                  <a:pt x="0" y="2725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35762" y="-76265"/>
            <a:ext cx="4675938" cy="4442141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 rot="-5546932">
            <a:off x="219504" y="764101"/>
            <a:ext cx="2672620" cy="2543629"/>
          </a:xfrm>
          <a:custGeom>
            <a:avLst/>
            <a:gdLst/>
            <a:ahLst/>
            <a:cxnLst/>
            <a:rect l="l" t="t" r="r" b="b"/>
            <a:pathLst>
              <a:path w="2390377" h="2241217">
                <a:moveTo>
                  <a:pt x="0" y="0"/>
                </a:moveTo>
                <a:lnTo>
                  <a:pt x="2390376" y="0"/>
                </a:lnTo>
                <a:lnTo>
                  <a:pt x="2390376" y="2241218"/>
                </a:lnTo>
                <a:lnTo>
                  <a:pt x="0" y="22412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0" name="Group 10"/>
          <p:cNvGrpSpPr/>
          <p:nvPr/>
        </p:nvGrpSpPr>
        <p:grpSpPr>
          <a:xfrm>
            <a:off x="4668603" y="1818155"/>
            <a:ext cx="9560907" cy="615865"/>
            <a:chOff x="0" y="0"/>
            <a:chExt cx="12747876" cy="82115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2747876" cy="821153"/>
              <a:chOff x="0" y="0"/>
              <a:chExt cx="2463630" cy="15869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463629" cy="158694"/>
              </a:xfrm>
              <a:custGeom>
                <a:avLst/>
                <a:gdLst/>
                <a:ahLst/>
                <a:cxnLst/>
                <a:rect l="l" t="t" r="r" b="b"/>
                <a:pathLst>
                  <a:path w="2463629" h="158694">
                    <a:moveTo>
                      <a:pt x="41297" y="0"/>
                    </a:moveTo>
                    <a:lnTo>
                      <a:pt x="2422332" y="0"/>
                    </a:lnTo>
                    <a:cubicBezTo>
                      <a:pt x="2433285" y="0"/>
                      <a:pt x="2443789" y="4351"/>
                      <a:pt x="2451534" y="12096"/>
                    </a:cubicBezTo>
                    <a:cubicBezTo>
                      <a:pt x="2459279" y="19840"/>
                      <a:pt x="2463629" y="30344"/>
                      <a:pt x="2463629" y="41297"/>
                    </a:cubicBezTo>
                    <a:lnTo>
                      <a:pt x="2463629" y="117397"/>
                    </a:lnTo>
                    <a:cubicBezTo>
                      <a:pt x="2463629" y="140205"/>
                      <a:pt x="2445140" y="158694"/>
                      <a:pt x="2422332" y="158694"/>
                    </a:cubicBezTo>
                    <a:lnTo>
                      <a:pt x="41297" y="158694"/>
                    </a:lnTo>
                    <a:cubicBezTo>
                      <a:pt x="18489" y="158694"/>
                      <a:pt x="0" y="140205"/>
                      <a:pt x="0" y="117397"/>
                    </a:cubicBezTo>
                    <a:lnTo>
                      <a:pt x="0" y="41297"/>
                    </a:lnTo>
                    <a:cubicBezTo>
                      <a:pt x="0" y="18489"/>
                      <a:pt x="18489" y="0"/>
                      <a:pt x="41297" y="0"/>
                    </a:cubicBezTo>
                    <a:close/>
                  </a:path>
                </a:pathLst>
              </a:custGeom>
              <a:solidFill>
                <a:srgbClr val="FA9D8B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2463630" cy="2063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dirty="0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412479" y="73572"/>
              <a:ext cx="787081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spc="60" dirty="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Final Viva Presentation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1873334" y="137072"/>
              <a:ext cx="539145" cy="539145"/>
            </a:xfrm>
            <a:custGeom>
              <a:avLst/>
              <a:gdLst/>
              <a:ahLst/>
              <a:cxnLst/>
              <a:rect l="l" t="t" r="r" b="b"/>
              <a:pathLst>
                <a:path w="539145" h="539145">
                  <a:moveTo>
                    <a:pt x="0" y="0"/>
                  </a:moveTo>
                  <a:lnTo>
                    <a:pt x="539145" y="0"/>
                  </a:lnTo>
                  <a:lnTo>
                    <a:pt x="539145" y="539145"/>
                  </a:lnTo>
                  <a:lnTo>
                    <a:pt x="0" y="539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0283291" y="137072"/>
              <a:ext cx="539145" cy="539145"/>
            </a:xfrm>
            <a:custGeom>
              <a:avLst/>
              <a:gdLst/>
              <a:ahLst/>
              <a:cxnLst/>
              <a:rect l="l" t="t" r="r" b="b"/>
              <a:pathLst>
                <a:path w="539145" h="539145">
                  <a:moveTo>
                    <a:pt x="0" y="0"/>
                  </a:moveTo>
                  <a:lnTo>
                    <a:pt x="539146" y="0"/>
                  </a:lnTo>
                  <a:lnTo>
                    <a:pt x="539146" y="539145"/>
                  </a:lnTo>
                  <a:lnTo>
                    <a:pt x="0" y="539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3955362" y="7469611"/>
            <a:ext cx="1016420" cy="1021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FF3630-9CEA-5EFC-EF5A-6BF2CCB1AABD}"/>
              </a:ext>
            </a:extLst>
          </p:cNvPr>
          <p:cNvSpPr txBox="1"/>
          <p:nvPr/>
        </p:nvSpPr>
        <p:spPr>
          <a:xfrm>
            <a:off x="3124200" y="6973165"/>
            <a:ext cx="123728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KADSE24.2F-001           Madusha Rajapaksha</a:t>
            </a:r>
          </a:p>
          <a:p>
            <a:r>
              <a:rPr lang="en-US" sz="3600" b="1" dirty="0">
                <a:solidFill>
                  <a:srgbClr val="0070C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KADSE24.2F-009           Heshan Bandara</a:t>
            </a:r>
          </a:p>
          <a:p>
            <a:r>
              <a:rPr lang="en-US" sz="3600" b="1" dirty="0">
                <a:solidFill>
                  <a:srgbClr val="0070C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KADSE24.2F-025           C.M.B Bandara</a:t>
            </a:r>
          </a:p>
          <a:p>
            <a:r>
              <a:rPr lang="en-US" sz="3600" b="1" dirty="0">
                <a:solidFill>
                  <a:srgbClr val="0070C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KADSE24.2F-047           H.M.N.K Kumara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E1B4C2-029D-7C2E-FCA9-EF1560898E72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837" y="2635484"/>
            <a:ext cx="6195006" cy="403201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B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1252" y="3228562"/>
            <a:ext cx="6156960" cy="15392400"/>
          </a:xfrm>
          <a:custGeom>
            <a:avLst/>
            <a:gdLst/>
            <a:ahLst/>
            <a:cxnLst/>
            <a:rect l="l" t="t" r="r" b="b"/>
            <a:pathLst>
              <a:path w="6156960" h="15392400">
                <a:moveTo>
                  <a:pt x="0" y="0"/>
                </a:moveTo>
                <a:lnTo>
                  <a:pt x="6156960" y="0"/>
                </a:lnTo>
                <a:lnTo>
                  <a:pt x="6156960" y="15392400"/>
                </a:lnTo>
                <a:lnTo>
                  <a:pt x="0" y="1539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894005" y="431062"/>
            <a:ext cx="6021673" cy="4435966"/>
            <a:chOff x="0" y="0"/>
            <a:chExt cx="7620000" cy="5613400"/>
          </a:xfrm>
        </p:grpSpPr>
        <p:sp>
          <p:nvSpPr>
            <p:cNvPr id="4" name="Freeform 4"/>
            <p:cNvSpPr/>
            <p:nvPr/>
          </p:nvSpPr>
          <p:spPr>
            <a:xfrm>
              <a:off x="-6350" y="-1270"/>
              <a:ext cx="7672070" cy="5671820"/>
            </a:xfrm>
            <a:custGeom>
              <a:avLst/>
              <a:gdLst/>
              <a:ahLst/>
              <a:cxnLst/>
              <a:rect l="l" t="t" r="r" b="b"/>
              <a:pathLst>
                <a:path w="7672070" h="5671820">
                  <a:moveTo>
                    <a:pt x="7614920" y="3288030"/>
                  </a:moveTo>
                  <a:cubicBezTo>
                    <a:pt x="7612380" y="3305810"/>
                    <a:pt x="7608570" y="3323590"/>
                    <a:pt x="7604760" y="3341370"/>
                  </a:cubicBezTo>
                  <a:cubicBezTo>
                    <a:pt x="7606030" y="3395980"/>
                    <a:pt x="7602220" y="3451860"/>
                    <a:pt x="7593330" y="3507740"/>
                  </a:cubicBezTo>
                  <a:cubicBezTo>
                    <a:pt x="7510780" y="4042410"/>
                    <a:pt x="7010399" y="4409440"/>
                    <a:pt x="6475730" y="4326890"/>
                  </a:cubicBezTo>
                  <a:cubicBezTo>
                    <a:pt x="6332220" y="4305300"/>
                    <a:pt x="6201409" y="4253230"/>
                    <a:pt x="6088380" y="4178300"/>
                  </a:cubicBezTo>
                  <a:cubicBezTo>
                    <a:pt x="5880100" y="4420870"/>
                    <a:pt x="5556250" y="4554220"/>
                    <a:pt x="5217159" y="4502150"/>
                  </a:cubicBezTo>
                  <a:cubicBezTo>
                    <a:pt x="5113019" y="4485640"/>
                    <a:pt x="5015230" y="4453890"/>
                    <a:pt x="4927600" y="4408170"/>
                  </a:cubicBezTo>
                  <a:cubicBezTo>
                    <a:pt x="4726940" y="4759960"/>
                    <a:pt x="4389120" y="5013960"/>
                    <a:pt x="3996689" y="5110480"/>
                  </a:cubicBezTo>
                  <a:cubicBezTo>
                    <a:pt x="3698239" y="5629910"/>
                    <a:pt x="2983229" y="5671820"/>
                    <a:pt x="2458719" y="5568950"/>
                  </a:cubicBezTo>
                  <a:cubicBezTo>
                    <a:pt x="2595879" y="5523230"/>
                    <a:pt x="2752089" y="5490210"/>
                    <a:pt x="2896869" y="5450840"/>
                  </a:cubicBezTo>
                  <a:cubicBezTo>
                    <a:pt x="3065779" y="5368290"/>
                    <a:pt x="3197859" y="5253990"/>
                    <a:pt x="3293109" y="5109210"/>
                  </a:cubicBezTo>
                  <a:cubicBezTo>
                    <a:pt x="3087369" y="5058410"/>
                    <a:pt x="2900680" y="4965700"/>
                    <a:pt x="2740659" y="4842510"/>
                  </a:cubicBezTo>
                  <a:cubicBezTo>
                    <a:pt x="2468880" y="4997450"/>
                    <a:pt x="2145030" y="5066030"/>
                    <a:pt x="1811019" y="5015230"/>
                  </a:cubicBezTo>
                  <a:cubicBezTo>
                    <a:pt x="1109980" y="4907280"/>
                    <a:pt x="607059" y="4310380"/>
                    <a:pt x="595630" y="3624580"/>
                  </a:cubicBezTo>
                  <a:cubicBezTo>
                    <a:pt x="586740" y="3576320"/>
                    <a:pt x="580390" y="3526790"/>
                    <a:pt x="577850" y="3477260"/>
                  </a:cubicBezTo>
                  <a:cubicBezTo>
                    <a:pt x="240030" y="3277870"/>
                    <a:pt x="24130" y="2910840"/>
                    <a:pt x="27940" y="2508250"/>
                  </a:cubicBezTo>
                  <a:cubicBezTo>
                    <a:pt x="3810" y="2381250"/>
                    <a:pt x="0" y="2250440"/>
                    <a:pt x="20320" y="2118360"/>
                  </a:cubicBezTo>
                  <a:cubicBezTo>
                    <a:pt x="62230" y="1847850"/>
                    <a:pt x="199390" y="1601470"/>
                    <a:pt x="407670" y="1424940"/>
                  </a:cubicBezTo>
                  <a:cubicBezTo>
                    <a:pt x="613410" y="1249680"/>
                    <a:pt x="875030" y="1153160"/>
                    <a:pt x="1144270" y="1153160"/>
                  </a:cubicBezTo>
                  <a:cubicBezTo>
                    <a:pt x="1202690" y="1153160"/>
                    <a:pt x="1261110" y="1158240"/>
                    <a:pt x="1318260" y="1167130"/>
                  </a:cubicBezTo>
                  <a:cubicBezTo>
                    <a:pt x="1330960" y="1168400"/>
                    <a:pt x="1343660" y="1170940"/>
                    <a:pt x="1357630" y="1173480"/>
                  </a:cubicBezTo>
                  <a:cubicBezTo>
                    <a:pt x="1459230" y="720090"/>
                    <a:pt x="1866900" y="392430"/>
                    <a:pt x="2332990" y="392430"/>
                  </a:cubicBezTo>
                  <a:cubicBezTo>
                    <a:pt x="2383790" y="392430"/>
                    <a:pt x="2435860" y="396240"/>
                    <a:pt x="2486660" y="403860"/>
                  </a:cubicBezTo>
                  <a:cubicBezTo>
                    <a:pt x="2693670" y="435610"/>
                    <a:pt x="2880360" y="528320"/>
                    <a:pt x="3030220" y="673100"/>
                  </a:cubicBezTo>
                  <a:cubicBezTo>
                    <a:pt x="3295650" y="256540"/>
                    <a:pt x="3763010" y="0"/>
                    <a:pt x="4257040" y="0"/>
                  </a:cubicBezTo>
                  <a:cubicBezTo>
                    <a:pt x="4330700" y="0"/>
                    <a:pt x="4406900" y="6350"/>
                    <a:pt x="4480560" y="16510"/>
                  </a:cubicBezTo>
                  <a:cubicBezTo>
                    <a:pt x="5078730" y="107950"/>
                    <a:pt x="5558790" y="563880"/>
                    <a:pt x="5683250" y="1153160"/>
                  </a:cubicBezTo>
                  <a:cubicBezTo>
                    <a:pt x="5845810" y="1046480"/>
                    <a:pt x="6033770" y="990600"/>
                    <a:pt x="6228080" y="990600"/>
                  </a:cubicBezTo>
                  <a:cubicBezTo>
                    <a:pt x="6278880" y="990600"/>
                    <a:pt x="6330950" y="994410"/>
                    <a:pt x="6381750" y="1002030"/>
                  </a:cubicBezTo>
                  <a:cubicBezTo>
                    <a:pt x="6645910" y="1042670"/>
                    <a:pt x="6878320" y="1183640"/>
                    <a:pt x="7037070" y="1399540"/>
                  </a:cubicBezTo>
                  <a:cubicBezTo>
                    <a:pt x="7195820" y="1615440"/>
                    <a:pt x="7259320" y="1879600"/>
                    <a:pt x="7218680" y="2143760"/>
                  </a:cubicBezTo>
                  <a:cubicBezTo>
                    <a:pt x="7216139" y="2161540"/>
                    <a:pt x="7212330" y="2180590"/>
                    <a:pt x="7208520" y="2198370"/>
                  </a:cubicBezTo>
                  <a:cubicBezTo>
                    <a:pt x="7208520" y="2236470"/>
                    <a:pt x="7207250" y="2275840"/>
                    <a:pt x="7203439" y="2313940"/>
                  </a:cubicBezTo>
                  <a:cubicBezTo>
                    <a:pt x="7510780" y="2534920"/>
                    <a:pt x="7672070" y="2912110"/>
                    <a:pt x="7614920" y="3288030"/>
                  </a:cubicBezTo>
                  <a:close/>
                </a:path>
              </a:pathLst>
            </a:custGeom>
            <a:solidFill>
              <a:srgbClr val="67BAE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6830" y="-12700"/>
              <a:ext cx="7684770" cy="5618480"/>
            </a:xfrm>
            <a:custGeom>
              <a:avLst/>
              <a:gdLst/>
              <a:ahLst/>
              <a:cxnLst/>
              <a:rect l="l" t="t" r="r" b="b"/>
              <a:pathLst>
                <a:path w="7684770" h="5618480">
                  <a:moveTo>
                    <a:pt x="7184390" y="2360930"/>
                  </a:moveTo>
                  <a:cubicBezTo>
                    <a:pt x="7202170" y="2307590"/>
                    <a:pt x="7216140" y="2251710"/>
                    <a:pt x="7225030" y="2193290"/>
                  </a:cubicBezTo>
                  <a:cubicBezTo>
                    <a:pt x="7307580" y="1658620"/>
                    <a:pt x="6940550" y="1158240"/>
                    <a:pt x="6405880" y="1075690"/>
                  </a:cubicBezTo>
                  <a:cubicBezTo>
                    <a:pt x="6146800" y="1036320"/>
                    <a:pt x="5895340" y="1102360"/>
                    <a:pt x="5695950" y="1240790"/>
                  </a:cubicBezTo>
                  <a:cubicBezTo>
                    <a:pt x="5586730" y="660400"/>
                    <a:pt x="5123180" y="185420"/>
                    <a:pt x="4504690" y="90170"/>
                  </a:cubicBezTo>
                  <a:cubicBezTo>
                    <a:pt x="3915410" y="0"/>
                    <a:pt x="3355340" y="280670"/>
                    <a:pt x="3061970" y="759460"/>
                  </a:cubicBezTo>
                  <a:cubicBezTo>
                    <a:pt x="2919730" y="613410"/>
                    <a:pt x="2730500" y="510540"/>
                    <a:pt x="2513330" y="477520"/>
                  </a:cubicBezTo>
                  <a:cubicBezTo>
                    <a:pt x="1993900" y="397510"/>
                    <a:pt x="1507490" y="740410"/>
                    <a:pt x="1404620" y="1249680"/>
                  </a:cubicBezTo>
                  <a:cubicBezTo>
                    <a:pt x="1385570" y="1245870"/>
                    <a:pt x="1365250" y="1242060"/>
                    <a:pt x="1344930" y="1238250"/>
                  </a:cubicBezTo>
                  <a:cubicBezTo>
                    <a:pt x="735330" y="1144270"/>
                    <a:pt x="166370" y="1562100"/>
                    <a:pt x="72390" y="2171700"/>
                  </a:cubicBezTo>
                  <a:cubicBezTo>
                    <a:pt x="0" y="2645410"/>
                    <a:pt x="236220" y="3094990"/>
                    <a:pt x="629920" y="3315970"/>
                  </a:cubicBezTo>
                  <a:cubicBezTo>
                    <a:pt x="574040" y="4056380"/>
                    <a:pt x="1096010" y="4726940"/>
                    <a:pt x="1841500" y="4841240"/>
                  </a:cubicBezTo>
                  <a:cubicBezTo>
                    <a:pt x="2175510" y="4892040"/>
                    <a:pt x="2499360" y="4824730"/>
                    <a:pt x="2771140" y="4668520"/>
                  </a:cubicBezTo>
                  <a:cubicBezTo>
                    <a:pt x="2961640" y="4815840"/>
                    <a:pt x="3190240" y="4919980"/>
                    <a:pt x="3445510" y="4960620"/>
                  </a:cubicBezTo>
                  <a:cubicBezTo>
                    <a:pt x="3346450" y="5240020"/>
                    <a:pt x="3140710" y="5464810"/>
                    <a:pt x="2774950" y="5586730"/>
                  </a:cubicBezTo>
                  <a:cubicBezTo>
                    <a:pt x="3162300" y="5618480"/>
                    <a:pt x="3729990" y="5455920"/>
                    <a:pt x="4027170" y="4936490"/>
                  </a:cubicBezTo>
                  <a:cubicBezTo>
                    <a:pt x="4419600" y="4839970"/>
                    <a:pt x="4757420" y="4585970"/>
                    <a:pt x="4958080" y="4234180"/>
                  </a:cubicBezTo>
                  <a:cubicBezTo>
                    <a:pt x="5046980" y="4279900"/>
                    <a:pt x="5143500" y="4311650"/>
                    <a:pt x="5247640" y="4328160"/>
                  </a:cubicBezTo>
                  <a:cubicBezTo>
                    <a:pt x="5586730" y="4380230"/>
                    <a:pt x="5910580" y="4246880"/>
                    <a:pt x="6118860" y="4004310"/>
                  </a:cubicBezTo>
                  <a:cubicBezTo>
                    <a:pt x="6231890" y="4079240"/>
                    <a:pt x="6363970" y="4131310"/>
                    <a:pt x="6506210" y="4152900"/>
                  </a:cubicBezTo>
                  <a:cubicBezTo>
                    <a:pt x="7040880" y="4235450"/>
                    <a:pt x="7541260" y="3868420"/>
                    <a:pt x="7623810" y="3333750"/>
                  </a:cubicBezTo>
                  <a:cubicBezTo>
                    <a:pt x="7684770" y="2940050"/>
                    <a:pt x="7500620" y="2564130"/>
                    <a:pt x="7184391" y="2360930"/>
                  </a:cubicBezTo>
                  <a:close/>
                </a:path>
              </a:pathLst>
            </a:custGeom>
            <a:blipFill>
              <a:blip r:embed="rId4"/>
              <a:stretch>
                <a:fillRect l="-8520" r="-22728" b="-8137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34600" y="1621079"/>
            <a:ext cx="7240957" cy="4301502"/>
            <a:chOff x="0" y="-304800"/>
            <a:chExt cx="9654608" cy="5735339"/>
          </a:xfrm>
        </p:grpSpPr>
        <p:sp>
          <p:nvSpPr>
            <p:cNvPr id="9" name="TextBox 9"/>
            <p:cNvSpPr txBox="1"/>
            <p:nvPr/>
          </p:nvSpPr>
          <p:spPr>
            <a:xfrm>
              <a:off x="268885" y="1063529"/>
              <a:ext cx="9385723" cy="43670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dirty="0">
                  <a:latin typeface="Overpass" panose="020B0604020202020204" charset="0"/>
                </a:rPr>
                <a:t>`Dbs_admin` - Administrator accounts</a:t>
              </a:r>
            </a:p>
            <a:p>
              <a:r>
                <a:rPr lang="en-US" sz="2400" dirty="0">
                  <a:latin typeface="Overpass" panose="020B0604020202020204" charset="0"/>
                </a:rPr>
                <a:t>`Dbs_docs` - Doctor profiles</a:t>
              </a:r>
            </a:p>
            <a:p>
              <a:r>
                <a:rPr lang="en-US" sz="2400" dirty="0">
                  <a:latin typeface="Overpass" panose="020B0604020202020204" charset="0"/>
                </a:rPr>
                <a:t>`Dbs_patients` - Patient records</a:t>
              </a:r>
            </a:p>
            <a:p>
              <a:r>
                <a:rPr lang="en-US" sz="2400" dirty="0">
                  <a:latin typeface="Overpass" panose="020B0604020202020204" charset="0"/>
                </a:rPr>
                <a:t>`Dbs_pharmaceuticals` - Drug inventory</a:t>
              </a:r>
            </a:p>
            <a:p>
              <a:r>
                <a:rPr lang="en-US" sz="2400" dirty="0">
                  <a:latin typeface="Overpass" panose="020B0604020202020204" charset="0"/>
                </a:rPr>
                <a:t>`Dbs_lab_tests` - Laboratory data</a:t>
              </a:r>
            </a:p>
            <a:p>
              <a:r>
                <a:rPr lang="en-US" sz="2400" dirty="0">
                  <a:latin typeface="Overpass" panose="020B0604020202020204" charset="0"/>
                </a:rPr>
                <a:t>`Dbs_prescriptions` - Medication orders</a:t>
              </a:r>
            </a:p>
            <a:p>
              <a:r>
                <a:rPr lang="en-US" sz="2400" dirty="0">
                  <a:latin typeface="Overpass" panose="020B0604020202020204" charset="0"/>
                </a:rPr>
                <a:t>`Dbs_accounts` - Financial records</a:t>
              </a:r>
            </a:p>
            <a:p>
              <a:r>
                <a:rPr lang="en-US" sz="2400" dirty="0">
                  <a:latin typeface="Overpass" panose="020B0604020202020204" charset="0"/>
                </a:rPr>
                <a:t>`Dbs_assets` - Equipment inventory</a:t>
              </a:r>
            </a:p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04800"/>
              <a:ext cx="9651575" cy="15404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999" b="1" dirty="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Database Design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239000" y="5851427"/>
            <a:ext cx="9029830" cy="4344121"/>
            <a:chOff x="-122456" y="-304800"/>
            <a:chExt cx="12039774" cy="579216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120353"/>
              <a:ext cx="11917318" cy="43670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200" dirty="0">
                  <a:latin typeface="Overpass" panose="020B0604020202020204" charset="0"/>
                </a:rPr>
                <a:t> Normalized structure</a:t>
              </a:r>
            </a:p>
            <a:p>
              <a:endParaRPr lang="en-US" sz="3200" dirty="0">
                <a:latin typeface="Overpass" panose="020B0604020202020204" charset="0"/>
              </a:endParaRPr>
            </a:p>
            <a:p>
              <a:r>
                <a:rPr lang="en-US" sz="3200" dirty="0">
                  <a:latin typeface="Overpass" panose="020B0604020202020204" charset="0"/>
                </a:rPr>
                <a:t>✅ Foreign key relationships</a:t>
              </a:r>
            </a:p>
            <a:p>
              <a:r>
                <a:rPr lang="en-US" sz="3200" dirty="0">
                  <a:latin typeface="Overpass" panose="020B0604020202020204" charset="0"/>
                </a:rPr>
                <a:t>✅ Indexed performance</a:t>
              </a:r>
            </a:p>
            <a:p>
              <a:r>
                <a:rPr lang="en-US" sz="3200" dirty="0">
                  <a:latin typeface="Overpass" panose="020B0604020202020204" charset="0"/>
                </a:rPr>
                <a:t>✅ Encrypted sensitive data</a:t>
              </a:r>
            </a:p>
            <a:p>
              <a:r>
                <a:rPr lang="en-US" sz="3200" dirty="0">
                  <a:latin typeface="Overpass" panose="020B0604020202020204" charset="0"/>
                </a:rPr>
                <a:t>✅ Backup support</a:t>
              </a:r>
            </a:p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22456" y="-304800"/>
              <a:ext cx="10799718" cy="15404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999" b="1" dirty="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Database Features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476" y="280900"/>
            <a:ext cx="9930405" cy="9990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7200" y="4702771"/>
            <a:ext cx="7675843" cy="2688658"/>
            <a:chOff x="-762000" y="-1967104"/>
            <a:chExt cx="10234457" cy="3584878"/>
          </a:xfrm>
        </p:grpSpPr>
        <p:sp>
          <p:nvSpPr>
            <p:cNvPr id="4" name="TextBox 4"/>
            <p:cNvSpPr txBox="1"/>
            <p:nvPr/>
          </p:nvSpPr>
          <p:spPr>
            <a:xfrm>
              <a:off x="-762000" y="-1967104"/>
              <a:ext cx="10073208" cy="3009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40"/>
                </a:lnSpc>
                <a:spcBef>
                  <a:spcPct val="0"/>
                </a:spcBef>
              </a:pPr>
              <a:r>
                <a:rPr lang="en-US" sz="8500" b="1" dirty="0">
                  <a:solidFill>
                    <a:srgbClr val="F1644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System Benifits</a:t>
              </a:r>
              <a:endParaRPr lang="en-US" sz="8500" b="1" u="none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600751" y="1190306"/>
              <a:ext cx="10073208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 dirty="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For Health-Care Providers</a:t>
              </a:r>
              <a:r>
                <a:rPr lang="en-US" sz="2100" u="none" dirty="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.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1345284">
            <a:off x="729157" y="152322"/>
            <a:ext cx="2911530" cy="4293141"/>
          </a:xfrm>
          <a:custGeom>
            <a:avLst/>
            <a:gdLst/>
            <a:ahLst/>
            <a:cxnLst/>
            <a:rect l="l" t="t" r="r" b="b"/>
            <a:pathLst>
              <a:path w="2911530" h="4293141">
                <a:moveTo>
                  <a:pt x="0" y="0"/>
                </a:moveTo>
                <a:lnTo>
                  <a:pt x="2911530" y="0"/>
                </a:lnTo>
                <a:lnTo>
                  <a:pt x="2911530" y="4293141"/>
                </a:lnTo>
                <a:lnTo>
                  <a:pt x="0" y="429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-1023930">
            <a:off x="4521512" y="1833217"/>
            <a:ext cx="2042870" cy="3078297"/>
          </a:xfrm>
          <a:custGeom>
            <a:avLst/>
            <a:gdLst/>
            <a:ahLst/>
            <a:cxnLst/>
            <a:rect l="l" t="t" r="r" b="b"/>
            <a:pathLst>
              <a:path w="2042870" h="3078297">
                <a:moveTo>
                  <a:pt x="0" y="0"/>
                </a:moveTo>
                <a:lnTo>
                  <a:pt x="2042870" y="0"/>
                </a:lnTo>
                <a:lnTo>
                  <a:pt x="2042870" y="3078298"/>
                </a:lnTo>
                <a:lnTo>
                  <a:pt x="0" y="30782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09A10-D42C-801B-E0D3-71267AB631D7}"/>
              </a:ext>
            </a:extLst>
          </p:cNvPr>
          <p:cNvSpPr txBox="1"/>
          <p:nvPr/>
        </p:nvSpPr>
        <p:spPr>
          <a:xfrm>
            <a:off x="578137" y="7581900"/>
            <a:ext cx="758333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verpass" panose="020B0604020202020204" charset="0"/>
              </a:rPr>
              <a:t>📈 </a:t>
            </a:r>
            <a:r>
              <a:rPr lang="en-US" sz="2400" b="1" dirty="0">
                <a:latin typeface="Overpass" panose="020B0604020202020204" charset="0"/>
              </a:rPr>
              <a:t>Improved Efficiency</a:t>
            </a:r>
            <a:r>
              <a:rPr lang="en-US" sz="2400" dirty="0">
                <a:latin typeface="Overpass" panose="020B0604020202020204" charset="0"/>
              </a:rPr>
              <a:t>- Streamlined workflows</a:t>
            </a:r>
          </a:p>
          <a:p>
            <a:r>
              <a:rPr lang="en-US" sz="2400" dirty="0">
                <a:latin typeface="Overpass" panose="020B0604020202020204" charset="0"/>
              </a:rPr>
              <a:t>📊 </a:t>
            </a:r>
            <a:r>
              <a:rPr lang="en-US" sz="2400" b="1" dirty="0">
                <a:latin typeface="Overpass" panose="020B0604020202020204" charset="0"/>
              </a:rPr>
              <a:t>Better Decisions</a:t>
            </a:r>
            <a:r>
              <a:rPr lang="en-US" sz="2400" dirty="0">
                <a:latin typeface="Overpass" panose="020B0604020202020204" charset="0"/>
              </a:rPr>
              <a:t> - Real-time data access</a:t>
            </a:r>
          </a:p>
          <a:p>
            <a:r>
              <a:rPr lang="en-US" sz="2400" dirty="0">
                <a:latin typeface="Overpass" panose="020B0604020202020204" charset="0"/>
              </a:rPr>
              <a:t>💰 </a:t>
            </a:r>
            <a:r>
              <a:rPr lang="en-US" sz="2400" b="1" dirty="0">
                <a:latin typeface="Overpass" panose="020B0604020202020204" charset="0"/>
              </a:rPr>
              <a:t>Cost Reduction</a:t>
            </a:r>
            <a:r>
              <a:rPr lang="en-US" sz="2400" dirty="0">
                <a:latin typeface="Overpass" panose="020B0604020202020204" charset="0"/>
              </a:rPr>
              <a:t> - Automated processes</a:t>
            </a:r>
          </a:p>
          <a:p>
            <a:r>
              <a:rPr lang="en-US" sz="2400" dirty="0">
                <a:latin typeface="Overpass" panose="020B0604020202020204" charset="0"/>
              </a:rPr>
              <a:t>📋 </a:t>
            </a:r>
            <a:r>
              <a:rPr lang="en-US" sz="2400" b="1" dirty="0">
                <a:latin typeface="Overpass" panose="020B0604020202020204" charset="0"/>
              </a:rPr>
              <a:t>Compliance</a:t>
            </a:r>
            <a:r>
              <a:rPr lang="en-US" sz="2400" dirty="0">
                <a:latin typeface="Overpass" panose="020B0604020202020204" charset="0"/>
              </a:rPr>
              <a:t> - Regulatory adherence</a:t>
            </a:r>
          </a:p>
          <a:p>
            <a:r>
              <a:rPr lang="en-US" sz="2400" dirty="0">
                <a:latin typeface="Overpass" panose="020B0604020202020204" charset="0"/>
              </a:rPr>
              <a:t>🔍 </a:t>
            </a:r>
            <a:r>
              <a:rPr lang="en-US" sz="2400" b="1" dirty="0">
                <a:latin typeface="Overpass" panose="020B0604020202020204" charset="0"/>
              </a:rPr>
              <a:t>Quality Care</a:t>
            </a:r>
            <a:r>
              <a:rPr lang="en-US" sz="2400" dirty="0">
                <a:latin typeface="Overpass" panose="020B0604020202020204" charset="0"/>
              </a:rPr>
              <a:t>- Comprehensive tracking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560468"/>
            <a:ext cx="18288000" cy="5726532"/>
            <a:chOff x="0" y="0"/>
            <a:chExt cx="4816593" cy="1508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08222"/>
            </a:xfrm>
            <a:custGeom>
              <a:avLst/>
              <a:gdLst/>
              <a:ahLst/>
              <a:cxnLst/>
              <a:rect l="l" t="t" r="r" b="b"/>
              <a:pathLst>
                <a:path w="4816592" h="1508222">
                  <a:moveTo>
                    <a:pt x="0" y="0"/>
                  </a:moveTo>
                  <a:lnTo>
                    <a:pt x="4816592" y="0"/>
                  </a:lnTo>
                  <a:lnTo>
                    <a:pt x="4816592" y="1508222"/>
                  </a:lnTo>
                  <a:lnTo>
                    <a:pt x="0" y="1508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55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37824" y="1471020"/>
            <a:ext cx="15012352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rPr>
              <a:t>Implementation</a:t>
            </a:r>
            <a:r>
              <a:rPr lang="en-US" sz="9000" b="1" u="none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rPr>
              <a:t> Timeline</a:t>
            </a:r>
          </a:p>
        </p:txBody>
      </p:sp>
      <p:sp>
        <p:nvSpPr>
          <p:cNvPr id="6" name="Freeform 6"/>
          <p:cNvSpPr/>
          <p:nvPr/>
        </p:nvSpPr>
        <p:spPr>
          <a:xfrm>
            <a:off x="15751900" y="-810101"/>
            <a:ext cx="3723695" cy="4887906"/>
          </a:xfrm>
          <a:custGeom>
            <a:avLst/>
            <a:gdLst/>
            <a:ahLst/>
            <a:cxnLst/>
            <a:rect l="l" t="t" r="r" b="b"/>
            <a:pathLst>
              <a:path w="3723695" h="4887906">
                <a:moveTo>
                  <a:pt x="0" y="0"/>
                </a:moveTo>
                <a:lnTo>
                  <a:pt x="3723695" y="0"/>
                </a:lnTo>
                <a:lnTo>
                  <a:pt x="3723695" y="4887906"/>
                </a:lnTo>
                <a:lnTo>
                  <a:pt x="0" y="4887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732340">
            <a:off x="-1887433" y="360653"/>
            <a:ext cx="7663361" cy="15709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49689" y="5634757"/>
            <a:ext cx="355019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AA2BA"/>
                </a:solidFill>
                <a:latin typeface="Overpass Bold"/>
                <a:ea typeface="Overpass Bold"/>
                <a:cs typeface="Overpass Bold"/>
                <a:sym typeface="Overpass Bold"/>
              </a:rPr>
              <a:t>Phase 1 : Foundation</a:t>
            </a:r>
            <a:endParaRPr lang="en-US" sz="3000" b="1" u="none" dirty="0">
              <a:solidFill>
                <a:srgbClr val="FAA2BA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2324" y="7965706"/>
            <a:ext cx="3364925" cy="2497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dirty="0">
                <a:latin typeface="Overpass" panose="020B0604020202020204" charset="0"/>
              </a:rPr>
              <a:t>System setup and configuration</a:t>
            </a:r>
          </a:p>
          <a:p>
            <a:endParaRPr lang="en-US" sz="2000" dirty="0">
              <a:latin typeface="Overpass" panose="020B0604020202020204" charset="0"/>
            </a:endParaRPr>
          </a:p>
          <a:p>
            <a:r>
              <a:rPr lang="en-US" sz="2000" dirty="0">
                <a:latin typeface="Overpass" panose="020B0604020202020204" charset="0"/>
              </a:rPr>
              <a:t>Database installation and setup</a:t>
            </a:r>
          </a:p>
          <a:p>
            <a:endParaRPr lang="en-US" sz="2000" dirty="0">
              <a:latin typeface="Overpass" panose="020B0604020202020204" charset="0"/>
            </a:endParaRPr>
          </a:p>
          <a:p>
            <a:r>
              <a:rPr lang="en-US" sz="2000" dirty="0">
                <a:latin typeface="Overpass" panose="020B0604020202020204" charset="0"/>
              </a:rPr>
              <a:t>Basic user training</a:t>
            </a: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endParaRPr lang="en-US" sz="2100" u="none" dirty="0">
              <a:solidFill>
                <a:srgbClr val="15253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49689" y="6706912"/>
            <a:ext cx="3550195" cy="1077968"/>
            <a:chOff x="0" y="0"/>
            <a:chExt cx="4733593" cy="143729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33593" cy="1437291"/>
            </a:xfrm>
            <a:custGeom>
              <a:avLst/>
              <a:gdLst/>
              <a:ahLst/>
              <a:cxnLst/>
              <a:rect l="l" t="t" r="r" b="b"/>
              <a:pathLst>
                <a:path w="4733593" h="1437291">
                  <a:moveTo>
                    <a:pt x="0" y="0"/>
                  </a:moveTo>
                  <a:lnTo>
                    <a:pt x="4733593" y="0"/>
                  </a:lnTo>
                  <a:lnTo>
                    <a:pt x="4733593" y="1437291"/>
                  </a:lnTo>
                  <a:lnTo>
                    <a:pt x="0" y="143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17513" y="410276"/>
              <a:ext cx="2490002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Week 1-4</a:t>
              </a:r>
              <a:endParaRPr lang="en-US" sz="3000" b="1" u="none" dirty="0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229165" y="6706912"/>
            <a:ext cx="3550195" cy="1077968"/>
            <a:chOff x="0" y="0"/>
            <a:chExt cx="4733593" cy="14372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33593" cy="1437291"/>
            </a:xfrm>
            <a:custGeom>
              <a:avLst/>
              <a:gdLst/>
              <a:ahLst/>
              <a:cxnLst/>
              <a:rect l="l" t="t" r="r" b="b"/>
              <a:pathLst>
                <a:path w="4733593" h="1437291">
                  <a:moveTo>
                    <a:pt x="0" y="0"/>
                  </a:moveTo>
                  <a:lnTo>
                    <a:pt x="4733593" y="0"/>
                  </a:lnTo>
                  <a:lnTo>
                    <a:pt x="4733593" y="1437291"/>
                  </a:lnTo>
                  <a:lnTo>
                    <a:pt x="0" y="143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50980" y="410276"/>
              <a:ext cx="255653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Week 5-8</a:t>
              </a:r>
              <a:endParaRPr lang="en-US" sz="3000" b="1" u="none" dirty="0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229165" y="5634757"/>
            <a:ext cx="355019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67BAE8"/>
                </a:solidFill>
                <a:latin typeface="Overpass Bold"/>
                <a:ea typeface="Overpass Bold"/>
                <a:cs typeface="Overpass Bold"/>
                <a:sym typeface="Overpass Bold"/>
              </a:rPr>
              <a:t>Phase 2 : Core Modules</a:t>
            </a:r>
            <a:endParaRPr lang="en-US" sz="3000" b="1" u="none" dirty="0">
              <a:solidFill>
                <a:srgbClr val="67BAE8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9488168" y="6613360"/>
            <a:ext cx="3550195" cy="1187614"/>
            <a:chOff x="-10616" y="-58442"/>
            <a:chExt cx="4733593" cy="1583486"/>
          </a:xfrm>
        </p:grpSpPr>
        <p:sp>
          <p:nvSpPr>
            <p:cNvPr id="19" name="Freeform 19"/>
            <p:cNvSpPr/>
            <p:nvPr/>
          </p:nvSpPr>
          <p:spPr>
            <a:xfrm>
              <a:off x="-10616" y="-58442"/>
              <a:ext cx="4733593" cy="1583486"/>
            </a:xfrm>
            <a:custGeom>
              <a:avLst/>
              <a:gdLst/>
              <a:ahLst/>
              <a:cxnLst/>
              <a:rect l="l" t="t" r="r" b="b"/>
              <a:pathLst>
                <a:path w="4733593" h="1437291">
                  <a:moveTo>
                    <a:pt x="0" y="0"/>
                  </a:moveTo>
                  <a:lnTo>
                    <a:pt x="4733593" y="0"/>
                  </a:lnTo>
                  <a:lnTo>
                    <a:pt x="4733593" y="1437291"/>
                  </a:lnTo>
                  <a:lnTo>
                    <a:pt x="0" y="143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49693" y="410276"/>
              <a:ext cx="2657822" cy="6155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chemeClr val="bg1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Week 9-12</a:t>
              </a:r>
              <a:endParaRPr lang="en-US" sz="3000" b="1" u="none" dirty="0">
                <a:solidFill>
                  <a:schemeClr val="bg1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508641" y="5634757"/>
            <a:ext cx="355019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b="1" dirty="0">
                <a:solidFill>
                  <a:schemeClr val="accent6"/>
                </a:solidFill>
                <a:latin typeface="Overpass Bold"/>
                <a:ea typeface="Overpass Bold"/>
                <a:cs typeface="Overpass Bold"/>
                <a:sym typeface="Overpass Bold"/>
              </a:rPr>
              <a:t>Phase 3 : Advanced Features</a:t>
            </a:r>
            <a:endParaRPr lang="en-US" sz="3000" b="1" u="none" dirty="0">
              <a:solidFill>
                <a:schemeClr val="accent6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601276" y="8203980"/>
            <a:ext cx="3364925" cy="188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dirty="0">
                <a:latin typeface="Overpass" panose="020B0604020202020204" charset="0"/>
              </a:rPr>
              <a:t>Financial module activation</a:t>
            </a:r>
          </a:p>
          <a:p>
            <a:endParaRPr lang="en-US" sz="2000" dirty="0">
              <a:latin typeface="Overpass" panose="020B0604020202020204" charset="0"/>
            </a:endParaRPr>
          </a:p>
          <a:p>
            <a:r>
              <a:rPr lang="en-US" sz="2000" dirty="0">
                <a:latin typeface="Overpass" panose="020B0604020202020204" charset="0"/>
              </a:rPr>
              <a:t>Reporting system setup</a:t>
            </a:r>
          </a:p>
          <a:p>
            <a:endParaRPr lang="en-US" sz="2000" dirty="0">
              <a:latin typeface="Overpass" panose="020B0604020202020204" charset="0"/>
            </a:endParaRPr>
          </a:p>
          <a:p>
            <a:r>
              <a:rPr lang="en-US" sz="2000" dirty="0">
                <a:latin typeface="Overpass" panose="020B0604020202020204" charset="0"/>
              </a:rPr>
              <a:t> Full system testing</a:t>
            </a: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694342" y="6706912"/>
            <a:ext cx="3550195" cy="1077968"/>
            <a:chOff x="-125032" y="0"/>
            <a:chExt cx="4733593" cy="1437291"/>
          </a:xfrm>
        </p:grpSpPr>
        <p:sp>
          <p:nvSpPr>
            <p:cNvPr id="24" name="Freeform 24"/>
            <p:cNvSpPr/>
            <p:nvPr/>
          </p:nvSpPr>
          <p:spPr>
            <a:xfrm>
              <a:off x="-125032" y="0"/>
              <a:ext cx="4733593" cy="1437291"/>
            </a:xfrm>
            <a:custGeom>
              <a:avLst/>
              <a:gdLst/>
              <a:ahLst/>
              <a:cxnLst/>
              <a:rect l="l" t="t" r="r" b="b"/>
              <a:pathLst>
                <a:path w="4733593" h="1437291">
                  <a:moveTo>
                    <a:pt x="0" y="0"/>
                  </a:moveTo>
                  <a:lnTo>
                    <a:pt x="4733593" y="0"/>
                  </a:lnTo>
                  <a:lnTo>
                    <a:pt x="4733593" y="1437291"/>
                  </a:lnTo>
                  <a:lnTo>
                    <a:pt x="0" y="143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16645" y="410276"/>
              <a:ext cx="2690870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Week 13-16</a:t>
              </a:r>
              <a:endParaRPr lang="en-US" sz="3000" b="1" u="none" dirty="0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788116" y="5634757"/>
            <a:ext cx="355019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rPr>
              <a:t>Phase 4 : Go Live</a:t>
            </a:r>
            <a:endParaRPr lang="en-US" sz="3000" b="1" u="none" dirty="0">
              <a:solidFill>
                <a:srgbClr val="F16448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880751" y="8203980"/>
            <a:ext cx="3364925" cy="188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dirty="0"/>
              <a:t> </a:t>
            </a:r>
            <a:r>
              <a:rPr lang="en-US" sz="2000" dirty="0">
                <a:latin typeface="Overpass" panose="020B0604020202020204" charset="0"/>
              </a:rPr>
              <a:t>Production deployment</a:t>
            </a:r>
          </a:p>
          <a:p>
            <a:endParaRPr lang="en-US" sz="2000" dirty="0">
              <a:latin typeface="Overpass" panose="020B0604020202020204" charset="0"/>
            </a:endParaRPr>
          </a:p>
          <a:p>
            <a:r>
              <a:rPr lang="en-US" sz="2000" dirty="0">
                <a:latin typeface="Overpass" panose="020B0604020202020204" charset="0"/>
              </a:rPr>
              <a:t>Staff training completion</a:t>
            </a:r>
          </a:p>
          <a:p>
            <a:endParaRPr lang="en-US" sz="2000" dirty="0">
              <a:latin typeface="Overpass" panose="020B0604020202020204" charset="0"/>
            </a:endParaRPr>
          </a:p>
          <a:p>
            <a:r>
              <a:rPr lang="en-US" sz="2000" dirty="0">
                <a:latin typeface="Overpass" panose="020B0604020202020204" charset="0"/>
              </a:rPr>
              <a:t> Support transition</a:t>
            </a: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710E1C-DA9D-C6A7-B434-A24001E72371}"/>
              </a:ext>
            </a:extLst>
          </p:cNvPr>
          <p:cNvSpPr txBox="1"/>
          <p:nvPr/>
        </p:nvSpPr>
        <p:spPr>
          <a:xfrm>
            <a:off x="5029200" y="7965706"/>
            <a:ext cx="37501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verpass" panose="020B0604020202020204" charset="0"/>
              </a:rPr>
              <a:t>Patient management implementation</a:t>
            </a:r>
          </a:p>
          <a:p>
            <a:endParaRPr lang="en-US" sz="2000" dirty="0">
              <a:latin typeface="Overpass" panose="020B0604020202020204" charset="0"/>
            </a:endParaRPr>
          </a:p>
          <a:p>
            <a:r>
              <a:rPr lang="en-US" sz="2000" dirty="0">
                <a:latin typeface="Overpass" panose="020B0604020202020204" charset="0"/>
              </a:rPr>
              <a:t>Pharmacy system deployment</a:t>
            </a:r>
          </a:p>
          <a:p>
            <a:endParaRPr lang="en-US" sz="2000" dirty="0">
              <a:latin typeface="Overpass" panose="020B0604020202020204" charset="0"/>
            </a:endParaRPr>
          </a:p>
          <a:p>
            <a:r>
              <a:rPr lang="en-US" sz="2000" dirty="0">
                <a:latin typeface="Overpass" panose="020B0604020202020204" charset="0"/>
              </a:rPr>
              <a:t>Laboratory integration</a:t>
            </a:r>
          </a:p>
          <a:p>
            <a:endParaRPr lang="en-US" dirty="0">
              <a:latin typeface="Overpass" panose="020B0604020202020204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4001" cy="10287000"/>
            <a:chOff x="0" y="0"/>
            <a:chExt cx="941866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7357" r="16891"/>
            <a:stretch>
              <a:fillRect/>
            </a:stretch>
          </p:blipFill>
          <p:spPr>
            <a:xfrm>
              <a:off x="0" y="0"/>
              <a:ext cx="9418668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162800" y="3590578"/>
            <a:ext cx="5270484" cy="2275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1"/>
              </a:lnSpc>
            </a:pPr>
            <a:r>
              <a:rPr lang="en-US" sz="2000" b="1" dirty="0">
                <a:solidFill>
                  <a:srgbClr val="4A4A45"/>
                </a:solidFill>
                <a:latin typeface="Lato Bold" panose="020F0502020204030203" pitchFamily="34" charset="0"/>
                <a:ea typeface="Lato Bold" panose="020F0502020204030203" pitchFamily="34" charset="-122"/>
                <a:cs typeface="Lato Bold" panose="020F0502020204030203" pitchFamily="34" charset="-120"/>
              </a:rPr>
              <a:t>Centralized Inventory</a:t>
            </a:r>
          </a:p>
          <a:p>
            <a:pPr algn="ctr">
              <a:lnSpc>
                <a:spcPts val="2961"/>
              </a:lnSpc>
            </a:pPr>
            <a:r>
              <a:rPr lang="en-US" sz="2400" dirty="0">
                <a:solidFill>
                  <a:srgbClr val="4A4A4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Web-based system for medical supplies.</a:t>
            </a:r>
          </a:p>
          <a:p>
            <a:pPr algn="ctr">
              <a:lnSpc>
                <a:spcPts val="2961"/>
              </a:lnSpc>
            </a:pPr>
            <a:r>
              <a:rPr lang="en-US" sz="2400" b="1" dirty="0">
                <a:solidFill>
                  <a:srgbClr val="4A4A45"/>
                </a:solidFill>
                <a:latin typeface="Lato Bold" panose="020F0502020204030203" pitchFamily="34" charset="0"/>
                <a:ea typeface="Lato Bold" panose="020F0502020204030203" pitchFamily="34" charset="-122"/>
                <a:cs typeface="Lato Bold" panose="020F0502020204030203" pitchFamily="34" charset="-120"/>
              </a:rPr>
              <a:t>Secure Billing</a:t>
            </a:r>
            <a:endParaRPr lang="en-US" sz="2400" dirty="0"/>
          </a:p>
          <a:p>
            <a:pPr algn="ctr">
              <a:lnSpc>
                <a:spcPts val="2961"/>
              </a:lnSpc>
            </a:pPr>
            <a:r>
              <a:rPr lang="en-US" sz="2400" dirty="0">
                <a:solidFill>
                  <a:srgbClr val="4A4A4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Accessible system for patient services.</a:t>
            </a:r>
            <a:endParaRPr lang="en-US" sz="2400" dirty="0"/>
          </a:p>
          <a:p>
            <a:pPr algn="ctr">
              <a:lnSpc>
                <a:spcPts val="2961"/>
              </a:lnSpc>
            </a:pPr>
            <a:endParaRPr lang="en-US" sz="2400" dirty="0"/>
          </a:p>
          <a:p>
            <a:pPr algn="ctr">
              <a:lnSpc>
                <a:spcPts val="2961"/>
              </a:lnSpc>
            </a:pPr>
            <a:endParaRPr lang="en-US" sz="2100" dirty="0">
              <a:solidFill>
                <a:srgbClr val="15253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97426" y="8593817"/>
            <a:ext cx="4292465" cy="1506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1"/>
              </a:lnSpc>
            </a:pPr>
            <a:r>
              <a:rPr lang="en-US" sz="2000" b="1" dirty="0">
                <a:solidFill>
                  <a:srgbClr val="4A4A45"/>
                </a:solidFill>
                <a:latin typeface="Lato Bold" panose="020F0502020204030203" pitchFamily="34" charset="0"/>
                <a:ea typeface="Lato Bold" panose="020F0502020204030203" pitchFamily="34" charset="-122"/>
                <a:cs typeface="Lato Bold" panose="020F0502020204030203" pitchFamily="34" charset="-120"/>
              </a:rPr>
              <a:t>Enhanced Security</a:t>
            </a:r>
            <a:endParaRPr lang="en-US" sz="2000" dirty="0"/>
          </a:p>
          <a:p>
            <a:pPr algn="ctr">
              <a:lnSpc>
                <a:spcPts val="2961"/>
              </a:lnSpc>
            </a:pPr>
            <a:r>
              <a:rPr lang="en-US" sz="2400" dirty="0">
                <a:solidFill>
                  <a:srgbClr val="4A4A4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Role-based access, HTTPS encryption.</a:t>
            </a:r>
            <a:endParaRPr lang="en-US" sz="2400" dirty="0"/>
          </a:p>
          <a:p>
            <a:pPr algn="ctr">
              <a:lnSpc>
                <a:spcPts val="2961"/>
              </a:lnSpc>
            </a:pPr>
            <a:endParaRPr lang="en-US" sz="2100" dirty="0">
              <a:solidFill>
                <a:srgbClr val="15253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550385" y="8593817"/>
            <a:ext cx="4819129" cy="113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1"/>
              </a:lnSpc>
            </a:pPr>
            <a:r>
              <a:rPr lang="en-US" sz="2400" dirty="0">
                <a:solidFill>
                  <a:srgbClr val="4A4A4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Increased human error likelihood.</a:t>
            </a:r>
          </a:p>
          <a:p>
            <a:pPr algn="ctr">
              <a:lnSpc>
                <a:spcPts val="2961"/>
              </a:lnSpc>
            </a:pPr>
            <a:endParaRPr lang="en-US" sz="2400" dirty="0"/>
          </a:p>
          <a:p>
            <a:pPr algn="ctr">
              <a:lnSpc>
                <a:spcPts val="2961"/>
              </a:lnSpc>
            </a:pPr>
            <a:r>
              <a:rPr lang="en-US" sz="2400" dirty="0">
                <a:solidFill>
                  <a:srgbClr val="4A4A4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Difficulty retrieving historical data.</a:t>
            </a:r>
            <a:endParaRPr lang="en-US" sz="2100" dirty="0">
              <a:solidFill>
                <a:srgbClr val="15253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362285" y="633702"/>
            <a:ext cx="3162746" cy="2903014"/>
            <a:chOff x="0" y="0"/>
            <a:chExt cx="4216995" cy="387068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216995" cy="3870685"/>
              <a:chOff x="0" y="0"/>
              <a:chExt cx="4020820" cy="369062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1270" y="-33020"/>
                <a:ext cx="4023360" cy="3723640"/>
              </a:xfrm>
              <a:custGeom>
                <a:avLst/>
                <a:gdLst/>
                <a:ahLst/>
                <a:cxnLst/>
                <a:rect l="l" t="t" r="r" b="b"/>
                <a:pathLst>
                  <a:path w="4023360" h="3723640">
                    <a:moveTo>
                      <a:pt x="4017010" y="984250"/>
                    </a:moveTo>
                    <a:cubicBezTo>
                      <a:pt x="4019550" y="873760"/>
                      <a:pt x="4020820" y="772160"/>
                      <a:pt x="4022090" y="687070"/>
                    </a:cubicBezTo>
                    <a:cubicBezTo>
                      <a:pt x="4023360" y="563880"/>
                      <a:pt x="4011930" y="462280"/>
                      <a:pt x="3990340" y="381000"/>
                    </a:cubicBezTo>
                    <a:cubicBezTo>
                      <a:pt x="3972560" y="242570"/>
                      <a:pt x="3905250" y="161290"/>
                      <a:pt x="3802380" y="113030"/>
                    </a:cubicBezTo>
                    <a:cubicBezTo>
                      <a:pt x="3616960" y="1270"/>
                      <a:pt x="3338830" y="39370"/>
                      <a:pt x="3064510" y="43180"/>
                    </a:cubicBezTo>
                    <a:cubicBezTo>
                      <a:pt x="3041650" y="43180"/>
                      <a:pt x="3017520" y="43180"/>
                      <a:pt x="2994660" y="43180"/>
                    </a:cubicBezTo>
                    <a:cubicBezTo>
                      <a:pt x="2992120" y="43180"/>
                      <a:pt x="2988310" y="43180"/>
                      <a:pt x="2985770" y="43180"/>
                    </a:cubicBezTo>
                    <a:cubicBezTo>
                      <a:pt x="2985770" y="43180"/>
                      <a:pt x="2973070" y="43180"/>
                      <a:pt x="2951480" y="43180"/>
                    </a:cubicBezTo>
                    <a:cubicBezTo>
                      <a:pt x="2853690" y="43180"/>
                      <a:pt x="2759710" y="43180"/>
                      <a:pt x="2663190" y="44450"/>
                    </a:cubicBezTo>
                    <a:cubicBezTo>
                      <a:pt x="2552700" y="44450"/>
                      <a:pt x="2439670" y="44450"/>
                      <a:pt x="2372360" y="43180"/>
                    </a:cubicBezTo>
                    <a:cubicBezTo>
                      <a:pt x="2239010" y="44450"/>
                      <a:pt x="2119630" y="44450"/>
                      <a:pt x="2011680" y="44450"/>
                    </a:cubicBezTo>
                    <a:cubicBezTo>
                      <a:pt x="1903730" y="44450"/>
                      <a:pt x="1784350" y="43180"/>
                      <a:pt x="1651000" y="43180"/>
                    </a:cubicBezTo>
                    <a:cubicBezTo>
                      <a:pt x="1583690" y="44450"/>
                      <a:pt x="1470660" y="44450"/>
                      <a:pt x="1360170" y="44450"/>
                    </a:cubicBezTo>
                    <a:cubicBezTo>
                      <a:pt x="1263650" y="44450"/>
                      <a:pt x="1170940" y="43180"/>
                      <a:pt x="1071880" y="43180"/>
                    </a:cubicBezTo>
                    <a:cubicBezTo>
                      <a:pt x="1050290" y="43180"/>
                      <a:pt x="1037590" y="43180"/>
                      <a:pt x="1037590" y="43180"/>
                    </a:cubicBezTo>
                    <a:cubicBezTo>
                      <a:pt x="1035050" y="43180"/>
                      <a:pt x="1031240" y="43180"/>
                      <a:pt x="1028700" y="43180"/>
                    </a:cubicBezTo>
                    <a:cubicBezTo>
                      <a:pt x="1005840" y="43180"/>
                      <a:pt x="982980" y="43180"/>
                      <a:pt x="958850" y="43180"/>
                    </a:cubicBezTo>
                    <a:cubicBezTo>
                      <a:pt x="685800" y="38100"/>
                      <a:pt x="407670" y="0"/>
                      <a:pt x="222250" y="111760"/>
                    </a:cubicBezTo>
                    <a:cubicBezTo>
                      <a:pt x="118110" y="161290"/>
                      <a:pt x="52070" y="242570"/>
                      <a:pt x="34290" y="381000"/>
                    </a:cubicBezTo>
                    <a:cubicBezTo>
                      <a:pt x="11430" y="462280"/>
                      <a:pt x="0" y="562610"/>
                      <a:pt x="1270" y="687070"/>
                    </a:cubicBezTo>
                    <a:cubicBezTo>
                      <a:pt x="2540" y="772160"/>
                      <a:pt x="3810" y="873760"/>
                      <a:pt x="6350" y="984250"/>
                    </a:cubicBezTo>
                    <a:cubicBezTo>
                      <a:pt x="0" y="1330960"/>
                      <a:pt x="1270" y="1714500"/>
                      <a:pt x="1270" y="1920240"/>
                    </a:cubicBezTo>
                    <a:cubicBezTo>
                      <a:pt x="1270" y="2334260"/>
                      <a:pt x="440690" y="2518410"/>
                      <a:pt x="957580" y="2999740"/>
                    </a:cubicBezTo>
                    <a:cubicBezTo>
                      <a:pt x="1078230" y="3112770"/>
                      <a:pt x="1215390" y="3209290"/>
                      <a:pt x="1343660" y="3308350"/>
                    </a:cubicBezTo>
                    <a:cubicBezTo>
                      <a:pt x="1388110" y="3346450"/>
                      <a:pt x="1433830" y="3384550"/>
                      <a:pt x="1480820" y="3421380"/>
                    </a:cubicBezTo>
                    <a:cubicBezTo>
                      <a:pt x="1482090" y="3422650"/>
                      <a:pt x="1484630" y="3423920"/>
                      <a:pt x="1485900" y="3425190"/>
                    </a:cubicBezTo>
                    <a:cubicBezTo>
                      <a:pt x="1498600" y="3436620"/>
                      <a:pt x="1511300" y="3446780"/>
                      <a:pt x="1522730" y="3458210"/>
                    </a:cubicBezTo>
                    <a:cubicBezTo>
                      <a:pt x="1725930" y="3648710"/>
                      <a:pt x="1873250" y="3723640"/>
                      <a:pt x="2005330" y="3723640"/>
                    </a:cubicBezTo>
                    <a:cubicBezTo>
                      <a:pt x="2007870" y="3723640"/>
                      <a:pt x="2009140" y="3723640"/>
                      <a:pt x="2011680" y="3723640"/>
                    </a:cubicBezTo>
                    <a:cubicBezTo>
                      <a:pt x="2014220" y="3723640"/>
                      <a:pt x="2015490" y="3723640"/>
                      <a:pt x="2018030" y="3723640"/>
                    </a:cubicBezTo>
                    <a:cubicBezTo>
                      <a:pt x="2150110" y="3723640"/>
                      <a:pt x="2298700" y="3648710"/>
                      <a:pt x="2500630" y="3458210"/>
                    </a:cubicBezTo>
                    <a:cubicBezTo>
                      <a:pt x="2512060" y="3446780"/>
                      <a:pt x="2524760" y="3436620"/>
                      <a:pt x="2537460" y="3425190"/>
                    </a:cubicBezTo>
                    <a:cubicBezTo>
                      <a:pt x="2538730" y="3423920"/>
                      <a:pt x="2541270" y="3422650"/>
                      <a:pt x="2542540" y="3421380"/>
                    </a:cubicBezTo>
                    <a:cubicBezTo>
                      <a:pt x="2589530" y="3384550"/>
                      <a:pt x="2633980" y="3346450"/>
                      <a:pt x="2679700" y="3308350"/>
                    </a:cubicBezTo>
                    <a:cubicBezTo>
                      <a:pt x="2807970" y="3209290"/>
                      <a:pt x="2945130" y="3111500"/>
                      <a:pt x="3065780" y="2999740"/>
                    </a:cubicBezTo>
                    <a:cubicBezTo>
                      <a:pt x="3582670" y="2518410"/>
                      <a:pt x="4022090" y="2334260"/>
                      <a:pt x="4022090" y="1920240"/>
                    </a:cubicBezTo>
                    <a:cubicBezTo>
                      <a:pt x="4022090" y="1714500"/>
                      <a:pt x="4023360" y="1330960"/>
                      <a:pt x="4017010" y="984250"/>
                    </a:cubicBezTo>
                    <a:close/>
                  </a:path>
                </a:pathLst>
              </a:custGeom>
              <a:solidFill>
                <a:srgbClr val="F9D990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216257" y="401817"/>
              <a:ext cx="1784480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99"/>
                </a:lnSpc>
                <a:spcBef>
                  <a:spcPct val="0"/>
                </a:spcBef>
              </a:pPr>
              <a:r>
                <a:rPr lang="en-US" sz="6499" b="1" dirty="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82967" y="1861759"/>
              <a:ext cx="3651062" cy="514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9"/>
                </a:lnSpc>
                <a:spcBef>
                  <a:spcPct val="0"/>
                </a:spcBef>
              </a:pPr>
              <a:r>
                <a:rPr lang="en-US" sz="2299" b="1" dirty="0">
                  <a:solidFill>
                    <a:srgbClr val="F1644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STRENGTHS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362285" y="5449447"/>
            <a:ext cx="3162746" cy="2903014"/>
            <a:chOff x="0" y="0"/>
            <a:chExt cx="4216995" cy="387068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4216995" cy="3870685"/>
              <a:chOff x="0" y="0"/>
              <a:chExt cx="4020820" cy="36906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-1270" y="-33020"/>
                <a:ext cx="4023360" cy="3723640"/>
              </a:xfrm>
              <a:custGeom>
                <a:avLst/>
                <a:gdLst/>
                <a:ahLst/>
                <a:cxnLst/>
                <a:rect l="l" t="t" r="r" b="b"/>
                <a:pathLst>
                  <a:path w="4023360" h="3723640">
                    <a:moveTo>
                      <a:pt x="4017010" y="984250"/>
                    </a:moveTo>
                    <a:cubicBezTo>
                      <a:pt x="4019550" y="873760"/>
                      <a:pt x="4020820" y="772160"/>
                      <a:pt x="4022090" y="687070"/>
                    </a:cubicBezTo>
                    <a:cubicBezTo>
                      <a:pt x="4023360" y="563880"/>
                      <a:pt x="4011930" y="462280"/>
                      <a:pt x="3990340" y="381000"/>
                    </a:cubicBezTo>
                    <a:cubicBezTo>
                      <a:pt x="3972560" y="242570"/>
                      <a:pt x="3905250" y="161290"/>
                      <a:pt x="3802380" y="113030"/>
                    </a:cubicBezTo>
                    <a:cubicBezTo>
                      <a:pt x="3616960" y="1270"/>
                      <a:pt x="3338830" y="39370"/>
                      <a:pt x="3064510" y="43180"/>
                    </a:cubicBezTo>
                    <a:cubicBezTo>
                      <a:pt x="3041650" y="43180"/>
                      <a:pt x="3017520" y="43180"/>
                      <a:pt x="2994660" y="43180"/>
                    </a:cubicBezTo>
                    <a:cubicBezTo>
                      <a:pt x="2992120" y="43180"/>
                      <a:pt x="2988310" y="43180"/>
                      <a:pt x="2985770" y="43180"/>
                    </a:cubicBezTo>
                    <a:cubicBezTo>
                      <a:pt x="2985770" y="43180"/>
                      <a:pt x="2973070" y="43180"/>
                      <a:pt x="2951480" y="43180"/>
                    </a:cubicBezTo>
                    <a:cubicBezTo>
                      <a:pt x="2853690" y="43180"/>
                      <a:pt x="2759710" y="43180"/>
                      <a:pt x="2663190" y="44450"/>
                    </a:cubicBezTo>
                    <a:cubicBezTo>
                      <a:pt x="2552700" y="44450"/>
                      <a:pt x="2439670" y="44450"/>
                      <a:pt x="2372360" y="43180"/>
                    </a:cubicBezTo>
                    <a:cubicBezTo>
                      <a:pt x="2239010" y="44450"/>
                      <a:pt x="2119630" y="44450"/>
                      <a:pt x="2011680" y="44450"/>
                    </a:cubicBezTo>
                    <a:cubicBezTo>
                      <a:pt x="1903730" y="44450"/>
                      <a:pt x="1784350" y="43180"/>
                      <a:pt x="1651000" y="43180"/>
                    </a:cubicBezTo>
                    <a:cubicBezTo>
                      <a:pt x="1583690" y="44450"/>
                      <a:pt x="1470660" y="44450"/>
                      <a:pt x="1360170" y="44450"/>
                    </a:cubicBezTo>
                    <a:cubicBezTo>
                      <a:pt x="1263650" y="44450"/>
                      <a:pt x="1170940" y="43180"/>
                      <a:pt x="1071880" y="43180"/>
                    </a:cubicBezTo>
                    <a:cubicBezTo>
                      <a:pt x="1050290" y="43180"/>
                      <a:pt x="1037590" y="43180"/>
                      <a:pt x="1037590" y="43180"/>
                    </a:cubicBezTo>
                    <a:cubicBezTo>
                      <a:pt x="1035050" y="43180"/>
                      <a:pt x="1031240" y="43180"/>
                      <a:pt x="1028700" y="43180"/>
                    </a:cubicBezTo>
                    <a:cubicBezTo>
                      <a:pt x="1005840" y="43180"/>
                      <a:pt x="982980" y="43180"/>
                      <a:pt x="958850" y="43180"/>
                    </a:cubicBezTo>
                    <a:cubicBezTo>
                      <a:pt x="685800" y="38100"/>
                      <a:pt x="407670" y="0"/>
                      <a:pt x="222250" y="111760"/>
                    </a:cubicBezTo>
                    <a:cubicBezTo>
                      <a:pt x="118110" y="161290"/>
                      <a:pt x="52070" y="242570"/>
                      <a:pt x="34290" y="381000"/>
                    </a:cubicBezTo>
                    <a:cubicBezTo>
                      <a:pt x="11430" y="462280"/>
                      <a:pt x="0" y="562610"/>
                      <a:pt x="1270" y="687070"/>
                    </a:cubicBezTo>
                    <a:cubicBezTo>
                      <a:pt x="2540" y="772160"/>
                      <a:pt x="3810" y="873760"/>
                      <a:pt x="6350" y="984250"/>
                    </a:cubicBezTo>
                    <a:cubicBezTo>
                      <a:pt x="0" y="1330960"/>
                      <a:pt x="1270" y="1714500"/>
                      <a:pt x="1270" y="1920240"/>
                    </a:cubicBezTo>
                    <a:cubicBezTo>
                      <a:pt x="1270" y="2334260"/>
                      <a:pt x="440690" y="2518410"/>
                      <a:pt x="957580" y="2999740"/>
                    </a:cubicBezTo>
                    <a:cubicBezTo>
                      <a:pt x="1078230" y="3112770"/>
                      <a:pt x="1215390" y="3209290"/>
                      <a:pt x="1343660" y="3308350"/>
                    </a:cubicBezTo>
                    <a:cubicBezTo>
                      <a:pt x="1388110" y="3346450"/>
                      <a:pt x="1433830" y="3384550"/>
                      <a:pt x="1480820" y="3421380"/>
                    </a:cubicBezTo>
                    <a:cubicBezTo>
                      <a:pt x="1482090" y="3422650"/>
                      <a:pt x="1484630" y="3423920"/>
                      <a:pt x="1485900" y="3425190"/>
                    </a:cubicBezTo>
                    <a:cubicBezTo>
                      <a:pt x="1498600" y="3436620"/>
                      <a:pt x="1511300" y="3446780"/>
                      <a:pt x="1522730" y="3458210"/>
                    </a:cubicBezTo>
                    <a:cubicBezTo>
                      <a:pt x="1725930" y="3648710"/>
                      <a:pt x="1873250" y="3723640"/>
                      <a:pt x="2005330" y="3723640"/>
                    </a:cubicBezTo>
                    <a:cubicBezTo>
                      <a:pt x="2007870" y="3723640"/>
                      <a:pt x="2009140" y="3723640"/>
                      <a:pt x="2011680" y="3723640"/>
                    </a:cubicBezTo>
                    <a:cubicBezTo>
                      <a:pt x="2014220" y="3723640"/>
                      <a:pt x="2015490" y="3723640"/>
                      <a:pt x="2018030" y="3723640"/>
                    </a:cubicBezTo>
                    <a:cubicBezTo>
                      <a:pt x="2150110" y="3723640"/>
                      <a:pt x="2298700" y="3648710"/>
                      <a:pt x="2500630" y="3458210"/>
                    </a:cubicBezTo>
                    <a:cubicBezTo>
                      <a:pt x="2512060" y="3446780"/>
                      <a:pt x="2524760" y="3436620"/>
                      <a:pt x="2537460" y="3425190"/>
                    </a:cubicBezTo>
                    <a:cubicBezTo>
                      <a:pt x="2538730" y="3423920"/>
                      <a:pt x="2541270" y="3422650"/>
                      <a:pt x="2542540" y="3421380"/>
                    </a:cubicBezTo>
                    <a:cubicBezTo>
                      <a:pt x="2589530" y="3384550"/>
                      <a:pt x="2633980" y="3346450"/>
                      <a:pt x="2679700" y="3308350"/>
                    </a:cubicBezTo>
                    <a:cubicBezTo>
                      <a:pt x="2807970" y="3209290"/>
                      <a:pt x="2945130" y="3111500"/>
                      <a:pt x="3065780" y="2999740"/>
                    </a:cubicBezTo>
                    <a:cubicBezTo>
                      <a:pt x="3582670" y="2518410"/>
                      <a:pt x="4022090" y="2334260"/>
                      <a:pt x="4022090" y="1920240"/>
                    </a:cubicBezTo>
                    <a:cubicBezTo>
                      <a:pt x="4022090" y="1714500"/>
                      <a:pt x="4023360" y="1330960"/>
                      <a:pt x="4017010" y="984250"/>
                    </a:cubicBezTo>
                    <a:close/>
                  </a:path>
                </a:pathLst>
              </a:custGeom>
              <a:solidFill>
                <a:srgbClr val="67BAE8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216257" y="401817"/>
              <a:ext cx="1784480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799"/>
                </a:lnSpc>
                <a:spcBef>
                  <a:spcPct val="0"/>
                </a:spcBef>
              </a:pPr>
              <a:r>
                <a:rPr lang="en-US" sz="6499" b="1" u="none" dirty="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O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82967" y="1861759"/>
              <a:ext cx="3651062" cy="514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9"/>
                </a:lnSpc>
                <a:spcBef>
                  <a:spcPct val="0"/>
                </a:spcBef>
              </a:pPr>
              <a:r>
                <a:rPr lang="en-US" sz="2299" b="1" dirty="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OPPORTUNITIES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378577" y="5449447"/>
            <a:ext cx="3162746" cy="2903014"/>
            <a:chOff x="0" y="0"/>
            <a:chExt cx="4216995" cy="3870685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216995" cy="3870685"/>
              <a:chOff x="0" y="0"/>
              <a:chExt cx="4020820" cy="369062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-1270" y="-33020"/>
                <a:ext cx="4023360" cy="3723640"/>
              </a:xfrm>
              <a:custGeom>
                <a:avLst/>
                <a:gdLst/>
                <a:ahLst/>
                <a:cxnLst/>
                <a:rect l="l" t="t" r="r" b="b"/>
                <a:pathLst>
                  <a:path w="4023360" h="3723640">
                    <a:moveTo>
                      <a:pt x="4017010" y="984250"/>
                    </a:moveTo>
                    <a:cubicBezTo>
                      <a:pt x="4019550" y="873760"/>
                      <a:pt x="4020820" y="772160"/>
                      <a:pt x="4022090" y="687070"/>
                    </a:cubicBezTo>
                    <a:cubicBezTo>
                      <a:pt x="4023360" y="563880"/>
                      <a:pt x="4011930" y="462280"/>
                      <a:pt x="3990340" y="381000"/>
                    </a:cubicBezTo>
                    <a:cubicBezTo>
                      <a:pt x="3972560" y="242570"/>
                      <a:pt x="3905250" y="161290"/>
                      <a:pt x="3802380" y="113030"/>
                    </a:cubicBezTo>
                    <a:cubicBezTo>
                      <a:pt x="3616960" y="1270"/>
                      <a:pt x="3338830" y="39370"/>
                      <a:pt x="3064510" y="43180"/>
                    </a:cubicBezTo>
                    <a:cubicBezTo>
                      <a:pt x="3041650" y="43180"/>
                      <a:pt x="3017520" y="43180"/>
                      <a:pt x="2994660" y="43180"/>
                    </a:cubicBezTo>
                    <a:cubicBezTo>
                      <a:pt x="2992120" y="43180"/>
                      <a:pt x="2988310" y="43180"/>
                      <a:pt x="2985770" y="43180"/>
                    </a:cubicBezTo>
                    <a:cubicBezTo>
                      <a:pt x="2985770" y="43180"/>
                      <a:pt x="2973070" y="43180"/>
                      <a:pt x="2951480" y="43180"/>
                    </a:cubicBezTo>
                    <a:cubicBezTo>
                      <a:pt x="2853690" y="43180"/>
                      <a:pt x="2759710" y="43180"/>
                      <a:pt x="2663190" y="44450"/>
                    </a:cubicBezTo>
                    <a:cubicBezTo>
                      <a:pt x="2552700" y="44450"/>
                      <a:pt x="2439670" y="44450"/>
                      <a:pt x="2372360" y="43180"/>
                    </a:cubicBezTo>
                    <a:cubicBezTo>
                      <a:pt x="2239010" y="44450"/>
                      <a:pt x="2119630" y="44450"/>
                      <a:pt x="2011680" y="44450"/>
                    </a:cubicBezTo>
                    <a:cubicBezTo>
                      <a:pt x="1903730" y="44450"/>
                      <a:pt x="1784350" y="43180"/>
                      <a:pt x="1651000" y="43180"/>
                    </a:cubicBezTo>
                    <a:cubicBezTo>
                      <a:pt x="1583690" y="44450"/>
                      <a:pt x="1470660" y="44450"/>
                      <a:pt x="1360170" y="44450"/>
                    </a:cubicBezTo>
                    <a:cubicBezTo>
                      <a:pt x="1263650" y="44450"/>
                      <a:pt x="1170940" y="43180"/>
                      <a:pt x="1071880" y="43180"/>
                    </a:cubicBezTo>
                    <a:cubicBezTo>
                      <a:pt x="1050290" y="43180"/>
                      <a:pt x="1037590" y="43180"/>
                      <a:pt x="1037590" y="43180"/>
                    </a:cubicBezTo>
                    <a:cubicBezTo>
                      <a:pt x="1035050" y="43180"/>
                      <a:pt x="1031240" y="43180"/>
                      <a:pt x="1028700" y="43180"/>
                    </a:cubicBezTo>
                    <a:cubicBezTo>
                      <a:pt x="1005840" y="43180"/>
                      <a:pt x="982980" y="43180"/>
                      <a:pt x="958850" y="43180"/>
                    </a:cubicBezTo>
                    <a:cubicBezTo>
                      <a:pt x="685800" y="38100"/>
                      <a:pt x="407670" y="0"/>
                      <a:pt x="222250" y="111760"/>
                    </a:cubicBezTo>
                    <a:cubicBezTo>
                      <a:pt x="118110" y="161290"/>
                      <a:pt x="52070" y="242570"/>
                      <a:pt x="34290" y="381000"/>
                    </a:cubicBezTo>
                    <a:cubicBezTo>
                      <a:pt x="11430" y="462280"/>
                      <a:pt x="0" y="562610"/>
                      <a:pt x="1270" y="687070"/>
                    </a:cubicBezTo>
                    <a:cubicBezTo>
                      <a:pt x="2540" y="772160"/>
                      <a:pt x="3810" y="873760"/>
                      <a:pt x="6350" y="984250"/>
                    </a:cubicBezTo>
                    <a:cubicBezTo>
                      <a:pt x="0" y="1330960"/>
                      <a:pt x="1270" y="1714500"/>
                      <a:pt x="1270" y="1920240"/>
                    </a:cubicBezTo>
                    <a:cubicBezTo>
                      <a:pt x="1270" y="2334260"/>
                      <a:pt x="440690" y="2518410"/>
                      <a:pt x="957580" y="2999740"/>
                    </a:cubicBezTo>
                    <a:cubicBezTo>
                      <a:pt x="1078230" y="3112770"/>
                      <a:pt x="1215390" y="3209290"/>
                      <a:pt x="1343660" y="3308350"/>
                    </a:cubicBezTo>
                    <a:cubicBezTo>
                      <a:pt x="1388110" y="3346450"/>
                      <a:pt x="1433830" y="3384550"/>
                      <a:pt x="1480820" y="3421380"/>
                    </a:cubicBezTo>
                    <a:cubicBezTo>
                      <a:pt x="1482090" y="3422650"/>
                      <a:pt x="1484630" y="3423920"/>
                      <a:pt x="1485900" y="3425190"/>
                    </a:cubicBezTo>
                    <a:cubicBezTo>
                      <a:pt x="1498600" y="3436620"/>
                      <a:pt x="1511300" y="3446780"/>
                      <a:pt x="1522730" y="3458210"/>
                    </a:cubicBezTo>
                    <a:cubicBezTo>
                      <a:pt x="1725930" y="3648710"/>
                      <a:pt x="1873250" y="3723640"/>
                      <a:pt x="2005330" y="3723640"/>
                    </a:cubicBezTo>
                    <a:cubicBezTo>
                      <a:pt x="2007870" y="3723640"/>
                      <a:pt x="2009140" y="3723640"/>
                      <a:pt x="2011680" y="3723640"/>
                    </a:cubicBezTo>
                    <a:cubicBezTo>
                      <a:pt x="2014220" y="3723640"/>
                      <a:pt x="2015490" y="3723640"/>
                      <a:pt x="2018030" y="3723640"/>
                    </a:cubicBezTo>
                    <a:cubicBezTo>
                      <a:pt x="2150110" y="3723640"/>
                      <a:pt x="2298700" y="3648710"/>
                      <a:pt x="2500630" y="3458210"/>
                    </a:cubicBezTo>
                    <a:cubicBezTo>
                      <a:pt x="2512060" y="3446780"/>
                      <a:pt x="2524760" y="3436620"/>
                      <a:pt x="2537460" y="3425190"/>
                    </a:cubicBezTo>
                    <a:cubicBezTo>
                      <a:pt x="2538730" y="3423920"/>
                      <a:pt x="2541270" y="3422650"/>
                      <a:pt x="2542540" y="3421380"/>
                    </a:cubicBezTo>
                    <a:cubicBezTo>
                      <a:pt x="2589530" y="3384550"/>
                      <a:pt x="2633980" y="3346450"/>
                      <a:pt x="2679700" y="3308350"/>
                    </a:cubicBezTo>
                    <a:cubicBezTo>
                      <a:pt x="2807970" y="3209290"/>
                      <a:pt x="2945130" y="3111500"/>
                      <a:pt x="3065780" y="2999740"/>
                    </a:cubicBezTo>
                    <a:cubicBezTo>
                      <a:pt x="3582670" y="2518410"/>
                      <a:pt x="4022090" y="2334260"/>
                      <a:pt x="4022090" y="1920240"/>
                    </a:cubicBezTo>
                    <a:cubicBezTo>
                      <a:pt x="4022090" y="1714500"/>
                      <a:pt x="4023360" y="1330960"/>
                      <a:pt x="4017010" y="984250"/>
                    </a:cubicBezTo>
                    <a:close/>
                  </a:path>
                </a:pathLst>
              </a:custGeom>
              <a:solidFill>
                <a:srgbClr val="E6E6E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216257" y="401817"/>
              <a:ext cx="1784480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799"/>
                </a:lnSpc>
                <a:spcBef>
                  <a:spcPct val="0"/>
                </a:spcBef>
              </a:pPr>
              <a:r>
                <a:rPr lang="en-US" sz="6499" b="1" u="none" dirty="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T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78797" y="1861759"/>
              <a:ext cx="3459401" cy="514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9"/>
                </a:lnSpc>
                <a:spcBef>
                  <a:spcPct val="0"/>
                </a:spcBef>
              </a:pPr>
              <a:r>
                <a:rPr lang="en-US" sz="2299" b="1" dirty="0">
                  <a:solidFill>
                    <a:srgbClr val="F1644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THREATS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378577" y="633702"/>
            <a:ext cx="3162746" cy="2903014"/>
            <a:chOff x="0" y="0"/>
            <a:chExt cx="4216995" cy="3870685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4216995" cy="3870685"/>
              <a:chOff x="0" y="0"/>
              <a:chExt cx="4020820" cy="369062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-1270" y="-33020"/>
                <a:ext cx="4023360" cy="3723640"/>
              </a:xfrm>
              <a:custGeom>
                <a:avLst/>
                <a:gdLst/>
                <a:ahLst/>
                <a:cxnLst/>
                <a:rect l="l" t="t" r="r" b="b"/>
                <a:pathLst>
                  <a:path w="4023360" h="3723640">
                    <a:moveTo>
                      <a:pt x="4017010" y="984250"/>
                    </a:moveTo>
                    <a:cubicBezTo>
                      <a:pt x="4019550" y="873760"/>
                      <a:pt x="4020820" y="772160"/>
                      <a:pt x="4022090" y="687070"/>
                    </a:cubicBezTo>
                    <a:cubicBezTo>
                      <a:pt x="4023360" y="563880"/>
                      <a:pt x="4011930" y="462280"/>
                      <a:pt x="3990340" y="381000"/>
                    </a:cubicBezTo>
                    <a:cubicBezTo>
                      <a:pt x="3972560" y="242570"/>
                      <a:pt x="3905250" y="161290"/>
                      <a:pt x="3802380" y="113030"/>
                    </a:cubicBezTo>
                    <a:cubicBezTo>
                      <a:pt x="3616960" y="1270"/>
                      <a:pt x="3338830" y="39370"/>
                      <a:pt x="3064510" y="43180"/>
                    </a:cubicBezTo>
                    <a:cubicBezTo>
                      <a:pt x="3041650" y="43180"/>
                      <a:pt x="3017520" y="43180"/>
                      <a:pt x="2994660" y="43180"/>
                    </a:cubicBezTo>
                    <a:cubicBezTo>
                      <a:pt x="2992120" y="43180"/>
                      <a:pt x="2988310" y="43180"/>
                      <a:pt x="2985770" y="43180"/>
                    </a:cubicBezTo>
                    <a:cubicBezTo>
                      <a:pt x="2985770" y="43180"/>
                      <a:pt x="2973070" y="43180"/>
                      <a:pt x="2951480" y="43180"/>
                    </a:cubicBezTo>
                    <a:cubicBezTo>
                      <a:pt x="2853690" y="43180"/>
                      <a:pt x="2759710" y="43180"/>
                      <a:pt x="2663190" y="44450"/>
                    </a:cubicBezTo>
                    <a:cubicBezTo>
                      <a:pt x="2552700" y="44450"/>
                      <a:pt x="2439670" y="44450"/>
                      <a:pt x="2372360" y="43180"/>
                    </a:cubicBezTo>
                    <a:cubicBezTo>
                      <a:pt x="2239010" y="44450"/>
                      <a:pt x="2119630" y="44450"/>
                      <a:pt x="2011680" y="44450"/>
                    </a:cubicBezTo>
                    <a:cubicBezTo>
                      <a:pt x="1903730" y="44450"/>
                      <a:pt x="1784350" y="43180"/>
                      <a:pt x="1651000" y="43180"/>
                    </a:cubicBezTo>
                    <a:cubicBezTo>
                      <a:pt x="1583690" y="44450"/>
                      <a:pt x="1470660" y="44450"/>
                      <a:pt x="1360170" y="44450"/>
                    </a:cubicBezTo>
                    <a:cubicBezTo>
                      <a:pt x="1263650" y="44450"/>
                      <a:pt x="1170940" y="43180"/>
                      <a:pt x="1071880" y="43180"/>
                    </a:cubicBezTo>
                    <a:cubicBezTo>
                      <a:pt x="1050290" y="43180"/>
                      <a:pt x="1037590" y="43180"/>
                      <a:pt x="1037590" y="43180"/>
                    </a:cubicBezTo>
                    <a:cubicBezTo>
                      <a:pt x="1035050" y="43180"/>
                      <a:pt x="1031240" y="43180"/>
                      <a:pt x="1028700" y="43180"/>
                    </a:cubicBezTo>
                    <a:cubicBezTo>
                      <a:pt x="1005840" y="43180"/>
                      <a:pt x="982980" y="43180"/>
                      <a:pt x="958850" y="43180"/>
                    </a:cubicBezTo>
                    <a:cubicBezTo>
                      <a:pt x="685800" y="38100"/>
                      <a:pt x="407670" y="0"/>
                      <a:pt x="222250" y="111760"/>
                    </a:cubicBezTo>
                    <a:cubicBezTo>
                      <a:pt x="118110" y="161290"/>
                      <a:pt x="52070" y="242570"/>
                      <a:pt x="34290" y="381000"/>
                    </a:cubicBezTo>
                    <a:cubicBezTo>
                      <a:pt x="11430" y="462280"/>
                      <a:pt x="0" y="562610"/>
                      <a:pt x="1270" y="687070"/>
                    </a:cubicBezTo>
                    <a:cubicBezTo>
                      <a:pt x="2540" y="772160"/>
                      <a:pt x="3810" y="873760"/>
                      <a:pt x="6350" y="984250"/>
                    </a:cubicBezTo>
                    <a:cubicBezTo>
                      <a:pt x="0" y="1330960"/>
                      <a:pt x="1270" y="1714500"/>
                      <a:pt x="1270" y="1920240"/>
                    </a:cubicBezTo>
                    <a:cubicBezTo>
                      <a:pt x="1270" y="2334260"/>
                      <a:pt x="440690" y="2518410"/>
                      <a:pt x="957580" y="2999740"/>
                    </a:cubicBezTo>
                    <a:cubicBezTo>
                      <a:pt x="1078230" y="3112770"/>
                      <a:pt x="1215390" y="3209290"/>
                      <a:pt x="1343660" y="3308350"/>
                    </a:cubicBezTo>
                    <a:cubicBezTo>
                      <a:pt x="1388110" y="3346450"/>
                      <a:pt x="1433830" y="3384550"/>
                      <a:pt x="1480820" y="3421380"/>
                    </a:cubicBezTo>
                    <a:cubicBezTo>
                      <a:pt x="1482090" y="3422650"/>
                      <a:pt x="1484630" y="3423920"/>
                      <a:pt x="1485900" y="3425190"/>
                    </a:cubicBezTo>
                    <a:cubicBezTo>
                      <a:pt x="1498600" y="3436620"/>
                      <a:pt x="1511300" y="3446780"/>
                      <a:pt x="1522730" y="3458210"/>
                    </a:cubicBezTo>
                    <a:cubicBezTo>
                      <a:pt x="1725930" y="3648710"/>
                      <a:pt x="1873250" y="3723640"/>
                      <a:pt x="2005330" y="3723640"/>
                    </a:cubicBezTo>
                    <a:cubicBezTo>
                      <a:pt x="2007870" y="3723640"/>
                      <a:pt x="2009140" y="3723640"/>
                      <a:pt x="2011680" y="3723640"/>
                    </a:cubicBezTo>
                    <a:cubicBezTo>
                      <a:pt x="2014220" y="3723640"/>
                      <a:pt x="2015490" y="3723640"/>
                      <a:pt x="2018030" y="3723640"/>
                    </a:cubicBezTo>
                    <a:cubicBezTo>
                      <a:pt x="2150110" y="3723640"/>
                      <a:pt x="2298700" y="3648710"/>
                      <a:pt x="2500630" y="3458210"/>
                    </a:cubicBezTo>
                    <a:cubicBezTo>
                      <a:pt x="2512060" y="3446780"/>
                      <a:pt x="2524760" y="3436620"/>
                      <a:pt x="2537460" y="3425190"/>
                    </a:cubicBezTo>
                    <a:cubicBezTo>
                      <a:pt x="2538730" y="3423920"/>
                      <a:pt x="2541270" y="3422650"/>
                      <a:pt x="2542540" y="3421380"/>
                    </a:cubicBezTo>
                    <a:cubicBezTo>
                      <a:pt x="2589530" y="3384550"/>
                      <a:pt x="2633980" y="3346450"/>
                      <a:pt x="2679700" y="3308350"/>
                    </a:cubicBezTo>
                    <a:cubicBezTo>
                      <a:pt x="2807970" y="3209290"/>
                      <a:pt x="2945130" y="3111500"/>
                      <a:pt x="3065780" y="2999740"/>
                    </a:cubicBezTo>
                    <a:cubicBezTo>
                      <a:pt x="3582670" y="2518410"/>
                      <a:pt x="4022090" y="2334260"/>
                      <a:pt x="4022090" y="1920240"/>
                    </a:cubicBezTo>
                    <a:cubicBezTo>
                      <a:pt x="4022090" y="1714500"/>
                      <a:pt x="4023360" y="1330960"/>
                      <a:pt x="4017010" y="984250"/>
                    </a:cubicBezTo>
                    <a:close/>
                  </a:path>
                </a:pathLst>
              </a:custGeom>
              <a:solidFill>
                <a:srgbClr val="FA9D8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216257" y="401817"/>
              <a:ext cx="1784480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799"/>
                </a:lnSpc>
                <a:spcBef>
                  <a:spcPct val="0"/>
                </a:spcBef>
              </a:pPr>
              <a:r>
                <a:rPr lang="en-US" sz="6499" b="1" u="none" dirty="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W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78797" y="1861759"/>
              <a:ext cx="3459401" cy="514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9"/>
                </a:lnSpc>
                <a:spcBef>
                  <a:spcPct val="0"/>
                </a:spcBef>
              </a:pPr>
              <a:r>
                <a:rPr lang="en-US" sz="2299" b="1" dirty="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WEAKNESSES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324708" y="3778072"/>
            <a:ext cx="5270484" cy="152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1"/>
              </a:lnSpc>
              <a:spcBef>
                <a:spcPct val="0"/>
              </a:spcBef>
            </a:pPr>
            <a:r>
              <a:rPr lang="en-US" sz="2400" dirty="0">
                <a:solidFill>
                  <a:srgbClr val="4A4A4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Handwritten records, notebooks, paper receipts.</a:t>
            </a:r>
          </a:p>
          <a:p>
            <a:pPr algn="ctr">
              <a:lnSpc>
                <a:spcPts val="2961"/>
              </a:lnSpc>
              <a:spcBef>
                <a:spcPct val="0"/>
              </a:spcBef>
            </a:pPr>
            <a:endParaRPr lang="en-US" sz="2400" dirty="0"/>
          </a:p>
          <a:p>
            <a:pPr lvl="0" algn="ctr">
              <a:lnSpc>
                <a:spcPts val="2961"/>
              </a:lnSpc>
              <a:spcBef>
                <a:spcPct val="0"/>
              </a:spcBef>
            </a:pPr>
            <a:r>
              <a:rPr lang="en-US" sz="2400" dirty="0">
                <a:solidFill>
                  <a:srgbClr val="4A4A45"/>
                </a:solidFill>
                <a:latin typeface="Lato" panose="020F0502020204030203" pitchFamily="34" charset="0"/>
                <a:ea typeface="Lato" panose="020F0502020204030203" pitchFamily="34" charset="-122"/>
                <a:cs typeface="Lato" panose="020F0502020204030203" pitchFamily="34" charset="-120"/>
              </a:rPr>
              <a:t>Time-consuming patient interactions.</a:t>
            </a:r>
            <a:endParaRPr lang="en-US" sz="2100" u="none" dirty="0">
              <a:solidFill>
                <a:srgbClr val="15253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69361">
            <a:off x="8401471" y="2881738"/>
            <a:ext cx="2312468" cy="226621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495049" y="2349840"/>
            <a:ext cx="6965740" cy="11205928"/>
            <a:chOff x="0" y="0"/>
            <a:chExt cx="9287653" cy="14941238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-2763292" y="2763292"/>
              <a:ext cx="14814238" cy="9287653"/>
              <a:chOff x="0" y="0"/>
              <a:chExt cx="5471160" cy="343009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10160" y="-40640"/>
                <a:ext cx="5509260" cy="3473275"/>
              </a:xfrm>
              <a:custGeom>
                <a:avLst/>
                <a:gdLst/>
                <a:ahLst/>
                <a:cxnLst/>
                <a:rect l="l" t="t" r="r" b="b"/>
                <a:pathLst>
                  <a:path w="5509260" h="3473275">
                    <a:moveTo>
                      <a:pt x="5132070" y="3350085"/>
                    </a:moveTo>
                    <a:cubicBezTo>
                      <a:pt x="4961890" y="3451685"/>
                      <a:pt x="4753610" y="3473275"/>
                      <a:pt x="4559300" y="3472005"/>
                    </a:cubicBezTo>
                    <a:cubicBezTo>
                      <a:pt x="3957320" y="3468194"/>
                      <a:pt x="3351530" y="3417394"/>
                      <a:pt x="2748280" y="3408505"/>
                    </a:cubicBezTo>
                    <a:cubicBezTo>
                      <a:pt x="2129790" y="3399614"/>
                      <a:pt x="1508760" y="3465655"/>
                      <a:pt x="892810" y="3385644"/>
                    </a:cubicBezTo>
                    <a:cubicBezTo>
                      <a:pt x="450850" y="3328494"/>
                      <a:pt x="44450" y="3181174"/>
                      <a:pt x="15240" y="2670635"/>
                    </a:cubicBezTo>
                    <a:cubicBezTo>
                      <a:pt x="0" y="2410285"/>
                      <a:pt x="26670" y="2128272"/>
                      <a:pt x="27940" y="1843724"/>
                    </a:cubicBezTo>
                    <a:cubicBezTo>
                      <a:pt x="29210" y="1545295"/>
                      <a:pt x="10160" y="1248255"/>
                      <a:pt x="17780" y="966470"/>
                    </a:cubicBezTo>
                    <a:cubicBezTo>
                      <a:pt x="34290" y="438150"/>
                      <a:pt x="342900" y="105410"/>
                      <a:pt x="873760" y="63500"/>
                    </a:cubicBezTo>
                    <a:cubicBezTo>
                      <a:pt x="1700530" y="0"/>
                      <a:pt x="2527300" y="86360"/>
                      <a:pt x="3354070" y="88900"/>
                    </a:cubicBezTo>
                    <a:cubicBezTo>
                      <a:pt x="3759200" y="91440"/>
                      <a:pt x="4168140" y="40640"/>
                      <a:pt x="4572000" y="76200"/>
                    </a:cubicBezTo>
                    <a:cubicBezTo>
                      <a:pt x="4855210" y="101600"/>
                      <a:pt x="5166360" y="154940"/>
                      <a:pt x="5323840" y="417830"/>
                    </a:cubicBezTo>
                    <a:cubicBezTo>
                      <a:pt x="5509260" y="727710"/>
                      <a:pt x="5487670" y="1116330"/>
                      <a:pt x="5471160" y="1492550"/>
                    </a:cubicBezTo>
                    <a:cubicBezTo>
                      <a:pt x="5452110" y="1928395"/>
                      <a:pt x="5463540" y="2363295"/>
                      <a:pt x="5420360" y="2759535"/>
                    </a:cubicBezTo>
                    <a:cubicBezTo>
                      <a:pt x="5419090" y="2767155"/>
                      <a:pt x="5419090" y="2776045"/>
                      <a:pt x="5417820" y="2783665"/>
                    </a:cubicBezTo>
                    <a:cubicBezTo>
                      <a:pt x="5392420" y="3017345"/>
                      <a:pt x="5346700" y="3221814"/>
                      <a:pt x="5132070" y="3350085"/>
                    </a:cubicBezTo>
                    <a:close/>
                  </a:path>
                </a:pathLst>
              </a:custGeom>
              <a:solidFill>
                <a:srgbClr val="67BAE8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-2775992" y="3029325"/>
              <a:ext cx="14814238" cy="9009588"/>
              <a:chOff x="0" y="0"/>
              <a:chExt cx="5471160" cy="3327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10160" y="-40640"/>
                <a:ext cx="5509260" cy="3370580"/>
              </a:xfrm>
              <a:custGeom>
                <a:avLst/>
                <a:gdLst/>
                <a:ahLst/>
                <a:cxnLst/>
                <a:rect l="l" t="t" r="r" b="b"/>
                <a:pathLst>
                  <a:path w="5509260" h="3370580">
                    <a:moveTo>
                      <a:pt x="5132070" y="3247390"/>
                    </a:moveTo>
                    <a:cubicBezTo>
                      <a:pt x="4961890" y="3348990"/>
                      <a:pt x="4753610" y="3370580"/>
                      <a:pt x="4559300" y="3369310"/>
                    </a:cubicBezTo>
                    <a:cubicBezTo>
                      <a:pt x="3957320" y="3365500"/>
                      <a:pt x="3351530" y="3314700"/>
                      <a:pt x="2748280" y="3305810"/>
                    </a:cubicBezTo>
                    <a:cubicBezTo>
                      <a:pt x="2129790" y="3296920"/>
                      <a:pt x="1508760" y="3362960"/>
                      <a:pt x="892810" y="3282950"/>
                    </a:cubicBezTo>
                    <a:cubicBezTo>
                      <a:pt x="450850" y="3225800"/>
                      <a:pt x="44450" y="3078480"/>
                      <a:pt x="15240" y="2567940"/>
                    </a:cubicBezTo>
                    <a:cubicBezTo>
                      <a:pt x="0" y="2307590"/>
                      <a:pt x="26670" y="2044700"/>
                      <a:pt x="27940" y="1784350"/>
                    </a:cubicBezTo>
                    <a:cubicBezTo>
                      <a:pt x="29210" y="1511300"/>
                      <a:pt x="10160" y="1239520"/>
                      <a:pt x="17780" y="966470"/>
                    </a:cubicBezTo>
                    <a:cubicBezTo>
                      <a:pt x="34290" y="438150"/>
                      <a:pt x="342900" y="105410"/>
                      <a:pt x="873760" y="63500"/>
                    </a:cubicBezTo>
                    <a:cubicBezTo>
                      <a:pt x="1700530" y="0"/>
                      <a:pt x="2527300" y="86360"/>
                      <a:pt x="3354070" y="88900"/>
                    </a:cubicBezTo>
                    <a:cubicBezTo>
                      <a:pt x="3759200" y="91440"/>
                      <a:pt x="4168140" y="40640"/>
                      <a:pt x="4572000" y="76200"/>
                    </a:cubicBezTo>
                    <a:cubicBezTo>
                      <a:pt x="4855210" y="101600"/>
                      <a:pt x="5166360" y="154940"/>
                      <a:pt x="5323840" y="417830"/>
                    </a:cubicBezTo>
                    <a:cubicBezTo>
                      <a:pt x="5509260" y="727710"/>
                      <a:pt x="5487670" y="1116330"/>
                      <a:pt x="5471160" y="1463040"/>
                    </a:cubicBezTo>
                    <a:cubicBezTo>
                      <a:pt x="5452110" y="1861820"/>
                      <a:pt x="5463540" y="2260600"/>
                      <a:pt x="5420360" y="2656840"/>
                    </a:cubicBezTo>
                    <a:cubicBezTo>
                      <a:pt x="5419090" y="2664460"/>
                      <a:pt x="5419090" y="2673350"/>
                      <a:pt x="5417820" y="2680970"/>
                    </a:cubicBezTo>
                    <a:cubicBezTo>
                      <a:pt x="5392420" y="2914650"/>
                      <a:pt x="5346700" y="3119120"/>
                      <a:pt x="5132070" y="324739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8" name="Freeform 8"/>
          <p:cNvSpPr/>
          <p:nvPr/>
        </p:nvSpPr>
        <p:spPr>
          <a:xfrm>
            <a:off x="11375601" y="5861516"/>
            <a:ext cx="521807" cy="521807"/>
          </a:xfrm>
          <a:custGeom>
            <a:avLst/>
            <a:gdLst/>
            <a:ahLst/>
            <a:cxnLst/>
            <a:rect l="l" t="t" r="r" b="b"/>
            <a:pathLst>
              <a:path w="521807" h="521807">
                <a:moveTo>
                  <a:pt x="0" y="0"/>
                </a:moveTo>
                <a:lnTo>
                  <a:pt x="521806" y="0"/>
                </a:lnTo>
                <a:lnTo>
                  <a:pt x="521806" y="521807"/>
                </a:lnTo>
                <a:lnTo>
                  <a:pt x="0" y="521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11375601" y="9136810"/>
            <a:ext cx="521807" cy="521807"/>
          </a:xfrm>
          <a:custGeom>
            <a:avLst/>
            <a:gdLst/>
            <a:ahLst/>
            <a:cxnLst/>
            <a:rect l="l" t="t" r="r" b="b"/>
            <a:pathLst>
              <a:path w="521807" h="521807">
                <a:moveTo>
                  <a:pt x="0" y="0"/>
                </a:moveTo>
                <a:lnTo>
                  <a:pt x="521806" y="0"/>
                </a:lnTo>
                <a:lnTo>
                  <a:pt x="521806" y="521807"/>
                </a:lnTo>
                <a:lnTo>
                  <a:pt x="0" y="5218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11375601" y="8000429"/>
            <a:ext cx="521807" cy="521807"/>
          </a:xfrm>
          <a:custGeom>
            <a:avLst/>
            <a:gdLst/>
            <a:ahLst/>
            <a:cxnLst/>
            <a:rect l="l" t="t" r="r" b="b"/>
            <a:pathLst>
              <a:path w="521807" h="521807">
                <a:moveTo>
                  <a:pt x="0" y="0"/>
                </a:moveTo>
                <a:lnTo>
                  <a:pt x="521806" y="0"/>
                </a:lnTo>
                <a:lnTo>
                  <a:pt x="521806" y="521807"/>
                </a:lnTo>
                <a:lnTo>
                  <a:pt x="0" y="5218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>
            <a:off x="11375601" y="6972331"/>
            <a:ext cx="521807" cy="521807"/>
          </a:xfrm>
          <a:custGeom>
            <a:avLst/>
            <a:gdLst/>
            <a:ahLst/>
            <a:cxnLst/>
            <a:rect l="l" t="t" r="r" b="b"/>
            <a:pathLst>
              <a:path w="521807" h="521807">
                <a:moveTo>
                  <a:pt x="0" y="0"/>
                </a:moveTo>
                <a:lnTo>
                  <a:pt x="521806" y="0"/>
                </a:lnTo>
                <a:lnTo>
                  <a:pt x="521806" y="521807"/>
                </a:lnTo>
                <a:lnTo>
                  <a:pt x="0" y="5218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>
            <a:off x="11389752" y="4784207"/>
            <a:ext cx="507655" cy="507655"/>
          </a:xfrm>
          <a:custGeom>
            <a:avLst/>
            <a:gdLst/>
            <a:ahLst/>
            <a:cxnLst/>
            <a:rect l="l" t="t" r="r" b="b"/>
            <a:pathLst>
              <a:path w="507655" h="507655">
                <a:moveTo>
                  <a:pt x="0" y="0"/>
                </a:moveTo>
                <a:lnTo>
                  <a:pt x="507655" y="0"/>
                </a:lnTo>
                <a:lnTo>
                  <a:pt x="507655" y="507656"/>
                </a:lnTo>
                <a:lnTo>
                  <a:pt x="0" y="5076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11389752" y="3568759"/>
            <a:ext cx="4917890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00"/>
              </a:lnSpc>
              <a:spcBef>
                <a:spcPct val="0"/>
              </a:spcBef>
            </a:pPr>
            <a:r>
              <a:rPr lang="en-US" sz="5000" b="1" u="none" dirty="0">
                <a:solidFill>
                  <a:srgbClr val="67BAE8"/>
                </a:solidFill>
                <a:latin typeface="Overpass Bold"/>
                <a:ea typeface="Overpass Bold"/>
                <a:cs typeface="Overpass Bold"/>
                <a:sym typeface="Overpass Bold"/>
              </a:rPr>
              <a:t>Contact 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21005" y="4814438"/>
            <a:ext cx="4923690" cy="3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Akurana Road, Pallepola</a:t>
            </a:r>
            <a:endParaRPr lang="en-US" sz="2100" u="none" dirty="0">
              <a:solidFill>
                <a:srgbClr val="15253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21005" y="5896677"/>
            <a:ext cx="4923690" cy="3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0717 807880/ 0767  807880</a:t>
            </a:r>
            <a:endParaRPr lang="en-US" sz="2100" u="none" dirty="0">
              <a:solidFill>
                <a:srgbClr val="15253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21005" y="6978917"/>
            <a:ext cx="4923690" cy="3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hello@</a:t>
            </a:r>
            <a:r>
              <a:rPr lang="en-US" sz="2100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Shanthifam_Care</a:t>
            </a:r>
            <a:r>
              <a: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.com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21005" y="9143396"/>
            <a:ext cx="4923690" cy="3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ShanthifamilyCare</a:t>
            </a:r>
            <a:r>
              <a: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21005" y="8061156"/>
            <a:ext cx="4923690" cy="3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@</a:t>
            </a:r>
            <a:r>
              <a:rPr lang="en-US" sz="2100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ShanthifamilyCare</a:t>
            </a:r>
            <a:endParaRPr lang="en-US" sz="2100" u="none" dirty="0">
              <a:solidFill>
                <a:srgbClr val="15253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5483583" y="2466457"/>
            <a:ext cx="4038687" cy="13544378"/>
          </a:xfrm>
          <a:custGeom>
            <a:avLst/>
            <a:gdLst/>
            <a:ahLst/>
            <a:cxnLst/>
            <a:rect l="l" t="t" r="r" b="b"/>
            <a:pathLst>
              <a:path w="4038687" h="13544378">
                <a:moveTo>
                  <a:pt x="0" y="0"/>
                </a:moveTo>
                <a:lnTo>
                  <a:pt x="4038687" y="0"/>
                </a:lnTo>
                <a:lnTo>
                  <a:pt x="4038687" y="13544378"/>
                </a:lnTo>
                <a:lnTo>
                  <a:pt x="0" y="135443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004401">
            <a:off x="-33134" y="3971522"/>
            <a:ext cx="2312468" cy="2266219"/>
          </a:xfrm>
          <a:prstGeom prst="rect">
            <a:avLst/>
          </a:prstGeom>
        </p:spPr>
      </p:pic>
      <p:sp>
        <p:nvSpPr>
          <p:cNvPr id="21" name="Freeform 21"/>
          <p:cNvSpPr/>
          <p:nvPr/>
        </p:nvSpPr>
        <p:spPr>
          <a:xfrm>
            <a:off x="1080301" y="2706621"/>
            <a:ext cx="4024191" cy="11178308"/>
          </a:xfrm>
          <a:custGeom>
            <a:avLst/>
            <a:gdLst/>
            <a:ahLst/>
            <a:cxnLst/>
            <a:rect l="l" t="t" r="r" b="b"/>
            <a:pathLst>
              <a:path w="4024191" h="11178308">
                <a:moveTo>
                  <a:pt x="0" y="0"/>
                </a:moveTo>
                <a:lnTo>
                  <a:pt x="4024191" y="0"/>
                </a:lnTo>
                <a:lnTo>
                  <a:pt x="4024191" y="11178309"/>
                </a:lnTo>
                <a:lnTo>
                  <a:pt x="0" y="1117830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TextBox 22"/>
          <p:cNvSpPr txBox="1"/>
          <p:nvPr/>
        </p:nvSpPr>
        <p:spPr>
          <a:xfrm>
            <a:off x="1052059" y="762983"/>
            <a:ext cx="8293602" cy="144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9000" b="1" u="none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rPr>
              <a:t>Thank you!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37737" y="1325775"/>
            <a:ext cx="6880363" cy="3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We welcome your Feedback and Suggestions.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59955" y="5062119"/>
            <a:ext cx="5368088" cy="4664294"/>
            <a:chOff x="0" y="0"/>
            <a:chExt cx="7157450" cy="621905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921432"/>
              <a:ext cx="7157450" cy="5297626"/>
              <a:chOff x="0" y="0"/>
              <a:chExt cx="1413817" cy="104644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413817" cy="1046445"/>
              </a:xfrm>
              <a:custGeom>
                <a:avLst/>
                <a:gdLst/>
                <a:ahLst/>
                <a:cxnLst/>
                <a:rect l="l" t="t" r="r" b="b"/>
                <a:pathLst>
                  <a:path w="1413817" h="1046445">
                    <a:moveTo>
                      <a:pt x="36055" y="0"/>
                    </a:moveTo>
                    <a:lnTo>
                      <a:pt x="1377762" y="0"/>
                    </a:lnTo>
                    <a:cubicBezTo>
                      <a:pt x="1397675" y="0"/>
                      <a:pt x="1413817" y="16143"/>
                      <a:pt x="1413817" y="36055"/>
                    </a:cubicBezTo>
                    <a:lnTo>
                      <a:pt x="1413817" y="1010389"/>
                    </a:lnTo>
                    <a:cubicBezTo>
                      <a:pt x="1413817" y="1019952"/>
                      <a:pt x="1410019" y="1029123"/>
                      <a:pt x="1403257" y="1035884"/>
                    </a:cubicBezTo>
                    <a:cubicBezTo>
                      <a:pt x="1396495" y="1042646"/>
                      <a:pt x="1387325" y="1046445"/>
                      <a:pt x="1377762" y="1046445"/>
                    </a:cubicBezTo>
                    <a:lnTo>
                      <a:pt x="36055" y="1046445"/>
                    </a:lnTo>
                    <a:cubicBezTo>
                      <a:pt x="16143" y="1046445"/>
                      <a:pt x="0" y="1030302"/>
                      <a:pt x="0" y="1010389"/>
                    </a:cubicBezTo>
                    <a:lnTo>
                      <a:pt x="0" y="36055"/>
                    </a:lnTo>
                    <a:cubicBezTo>
                      <a:pt x="0" y="26493"/>
                      <a:pt x="3799" y="17322"/>
                      <a:pt x="10560" y="10560"/>
                    </a:cubicBezTo>
                    <a:cubicBezTo>
                      <a:pt x="17322" y="3799"/>
                      <a:pt x="26493" y="0"/>
                      <a:pt x="36055" y="0"/>
                    </a:cubicBezTo>
                    <a:close/>
                  </a:path>
                </a:pathLst>
              </a:custGeom>
              <a:solidFill>
                <a:srgbClr val="E6E6E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228600"/>
                <a:ext cx="1413817" cy="12750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0800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693728" y="0"/>
              <a:ext cx="1769993" cy="1767813"/>
              <a:chOff x="0" y="0"/>
              <a:chExt cx="449030" cy="44847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9030" cy="448477"/>
              </a:xfrm>
              <a:custGeom>
                <a:avLst/>
                <a:gdLst/>
                <a:ahLst/>
                <a:cxnLst/>
                <a:rect l="l" t="t" r="r" b="b"/>
                <a:pathLst>
                  <a:path w="449030" h="448477">
                    <a:moveTo>
                      <a:pt x="224515" y="0"/>
                    </a:moveTo>
                    <a:cubicBezTo>
                      <a:pt x="100519" y="0"/>
                      <a:pt x="0" y="100395"/>
                      <a:pt x="0" y="224239"/>
                    </a:cubicBezTo>
                    <a:cubicBezTo>
                      <a:pt x="0" y="348082"/>
                      <a:pt x="100519" y="448477"/>
                      <a:pt x="224515" y="448477"/>
                    </a:cubicBezTo>
                    <a:cubicBezTo>
                      <a:pt x="348511" y="448477"/>
                      <a:pt x="449030" y="348082"/>
                      <a:pt x="449030" y="224239"/>
                    </a:cubicBezTo>
                    <a:cubicBezTo>
                      <a:pt x="449030" y="100395"/>
                      <a:pt x="348511" y="0"/>
                      <a:pt x="224515" y="0"/>
                    </a:cubicBezTo>
                    <a:lnTo>
                      <a:pt x="224515" y="0"/>
                    </a:lnTo>
                    <a:close/>
                  </a:path>
                </a:pathLst>
              </a:custGeom>
              <a:solidFill>
                <a:srgbClr val="E6E6E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42097" y="-186555"/>
                <a:ext cx="364837" cy="592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0800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</p:grpSp>
      <p:sp>
        <p:nvSpPr>
          <p:cNvPr id="10" name="Freeform 10"/>
          <p:cNvSpPr/>
          <p:nvPr/>
        </p:nvSpPr>
        <p:spPr>
          <a:xfrm rot="-601091" flipH="1">
            <a:off x="955919" y="1227322"/>
            <a:ext cx="2591233" cy="2058852"/>
          </a:xfrm>
          <a:custGeom>
            <a:avLst/>
            <a:gdLst/>
            <a:ahLst/>
            <a:cxnLst/>
            <a:rect l="l" t="t" r="r" b="b"/>
            <a:pathLst>
              <a:path w="2591233" h="2058852">
                <a:moveTo>
                  <a:pt x="2591233" y="0"/>
                </a:moveTo>
                <a:lnTo>
                  <a:pt x="0" y="0"/>
                </a:lnTo>
                <a:lnTo>
                  <a:pt x="0" y="2058853"/>
                </a:lnTo>
                <a:lnTo>
                  <a:pt x="2591233" y="2058853"/>
                </a:lnTo>
                <a:lnTo>
                  <a:pt x="25912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 rot="-10800000">
            <a:off x="14912130" y="1355272"/>
            <a:ext cx="2100750" cy="2035818"/>
          </a:xfrm>
          <a:custGeom>
            <a:avLst/>
            <a:gdLst/>
            <a:ahLst/>
            <a:cxnLst/>
            <a:rect l="l" t="t" r="r" b="b"/>
            <a:pathLst>
              <a:path w="2100750" h="2035818">
                <a:moveTo>
                  <a:pt x="0" y="0"/>
                </a:moveTo>
                <a:lnTo>
                  <a:pt x="2100750" y="0"/>
                </a:lnTo>
                <a:lnTo>
                  <a:pt x="2100750" y="2035818"/>
                </a:lnTo>
                <a:lnTo>
                  <a:pt x="0" y="20358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 rot="-7163928">
            <a:off x="17173693" y="1369851"/>
            <a:ext cx="175752" cy="243486"/>
          </a:xfrm>
          <a:custGeom>
            <a:avLst/>
            <a:gdLst/>
            <a:ahLst/>
            <a:cxnLst/>
            <a:rect l="l" t="t" r="r" b="b"/>
            <a:pathLst>
              <a:path w="175752" h="243486">
                <a:moveTo>
                  <a:pt x="0" y="0"/>
                </a:moveTo>
                <a:lnTo>
                  <a:pt x="175752" y="0"/>
                </a:lnTo>
                <a:lnTo>
                  <a:pt x="175752" y="243486"/>
                </a:lnTo>
                <a:lnTo>
                  <a:pt x="0" y="243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3679485" y="800100"/>
            <a:ext cx="10929029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b="1" u="none" dirty="0">
                <a:solidFill>
                  <a:srgbClr val="67BAE8"/>
                </a:solidFill>
                <a:latin typeface="Overpass Bold"/>
                <a:ea typeface="Overpass Bold"/>
                <a:cs typeface="Overpass Bold"/>
                <a:sym typeface="Overpass Bold"/>
              </a:rPr>
              <a:t>Project Overview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19817" y="6588731"/>
            <a:ext cx="4620675" cy="340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dirty="0"/>
              <a:t> </a:t>
            </a:r>
            <a:r>
              <a:rPr lang="en-US" sz="2000" dirty="0">
                <a:latin typeface="Overpass" panose="020B0604020202020204" charset="0"/>
              </a:rPr>
              <a:t>✅ </a:t>
            </a:r>
            <a:r>
              <a:rPr lang="en-US" sz="2100" dirty="0">
                <a:latin typeface="Overpass" panose="020B0604020202020204" charset="0"/>
              </a:rPr>
              <a:t>Derive</a:t>
            </a:r>
            <a:r>
              <a:rPr lang="en-US" sz="2000" dirty="0">
                <a:latin typeface="Overpass" panose="020B0604020202020204" charset="0"/>
              </a:rPr>
              <a:t> operational efficiency</a:t>
            </a:r>
          </a:p>
          <a:p>
            <a:endParaRPr lang="en-US" sz="2000" dirty="0">
              <a:latin typeface="Overpass" panose="020B0604020202020204" charset="0"/>
            </a:endParaRPr>
          </a:p>
          <a:p>
            <a:r>
              <a:rPr lang="en-US" sz="2000" dirty="0">
                <a:latin typeface="Overpass" panose="020B0604020202020204" charset="0"/>
              </a:rPr>
              <a:t>✅ Assist in decision-making processes</a:t>
            </a:r>
          </a:p>
          <a:p>
            <a:endParaRPr lang="en-US" sz="2000" dirty="0">
              <a:latin typeface="Overpass" panose="020B0604020202020204" charset="0"/>
            </a:endParaRPr>
          </a:p>
          <a:p>
            <a:r>
              <a:rPr lang="en-US" sz="2000" dirty="0">
                <a:latin typeface="Overpass" panose="020B0604020202020204" charset="0"/>
              </a:rPr>
              <a:t>✅ Provide comprehensive MIS and Analytics</a:t>
            </a:r>
          </a:p>
          <a:p>
            <a:endParaRPr lang="en-US" sz="2000" dirty="0">
              <a:latin typeface="Overpass" panose="020B0604020202020204" charset="0"/>
            </a:endParaRPr>
          </a:p>
          <a:p>
            <a:r>
              <a:rPr lang="en-US" sz="2000" dirty="0">
                <a:latin typeface="Overpass" panose="020B0604020202020204" charset="0"/>
              </a:rPr>
              <a:t>✅ Streamline healthcare workflows</a:t>
            </a:r>
          </a:p>
          <a:p>
            <a:br>
              <a:rPr lang="en-US" dirty="0"/>
            </a:br>
            <a:endParaRPr lang="en-US" dirty="0"/>
          </a:p>
          <a:p>
            <a:pPr marL="0" lvl="0" indent="0" algn="ctr">
              <a:lnSpc>
                <a:spcPts val="3213"/>
              </a:lnSpc>
            </a:pPr>
            <a:endParaRPr lang="en-US" sz="2100" dirty="0">
              <a:solidFill>
                <a:srgbClr val="15253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606449" y="5062119"/>
            <a:ext cx="5368088" cy="4664294"/>
            <a:chOff x="0" y="0"/>
            <a:chExt cx="7157450" cy="6219058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940195"/>
              <a:ext cx="7157450" cy="5278864"/>
              <a:chOff x="0" y="0"/>
              <a:chExt cx="1413817" cy="104273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13817" cy="1042738"/>
              </a:xfrm>
              <a:custGeom>
                <a:avLst/>
                <a:gdLst/>
                <a:ahLst/>
                <a:cxnLst/>
                <a:rect l="l" t="t" r="r" b="b"/>
                <a:pathLst>
                  <a:path w="1413817" h="1042738">
                    <a:moveTo>
                      <a:pt x="36055" y="0"/>
                    </a:moveTo>
                    <a:lnTo>
                      <a:pt x="1377762" y="0"/>
                    </a:lnTo>
                    <a:cubicBezTo>
                      <a:pt x="1397675" y="0"/>
                      <a:pt x="1413817" y="16143"/>
                      <a:pt x="1413817" y="36055"/>
                    </a:cubicBezTo>
                    <a:lnTo>
                      <a:pt x="1413817" y="1006683"/>
                    </a:lnTo>
                    <a:cubicBezTo>
                      <a:pt x="1413817" y="1016246"/>
                      <a:pt x="1410019" y="1025416"/>
                      <a:pt x="1403257" y="1032178"/>
                    </a:cubicBezTo>
                    <a:cubicBezTo>
                      <a:pt x="1396495" y="1038940"/>
                      <a:pt x="1387325" y="1042738"/>
                      <a:pt x="1377762" y="1042738"/>
                    </a:cubicBezTo>
                    <a:lnTo>
                      <a:pt x="36055" y="1042738"/>
                    </a:lnTo>
                    <a:cubicBezTo>
                      <a:pt x="16143" y="1042738"/>
                      <a:pt x="0" y="1026596"/>
                      <a:pt x="0" y="1006683"/>
                    </a:cubicBezTo>
                    <a:lnTo>
                      <a:pt x="0" y="36055"/>
                    </a:lnTo>
                    <a:cubicBezTo>
                      <a:pt x="0" y="26493"/>
                      <a:pt x="3799" y="17322"/>
                      <a:pt x="10560" y="10560"/>
                    </a:cubicBezTo>
                    <a:cubicBezTo>
                      <a:pt x="17322" y="3799"/>
                      <a:pt x="26493" y="0"/>
                      <a:pt x="36055" y="0"/>
                    </a:cubicBezTo>
                    <a:close/>
                  </a:path>
                </a:pathLst>
              </a:custGeom>
              <a:solidFill>
                <a:srgbClr val="E6E6EF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228600"/>
                <a:ext cx="1413817" cy="12713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0800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693728" y="0"/>
              <a:ext cx="1769993" cy="1767813"/>
              <a:chOff x="0" y="0"/>
              <a:chExt cx="449030" cy="448477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49030" cy="448477"/>
              </a:xfrm>
              <a:custGeom>
                <a:avLst/>
                <a:gdLst/>
                <a:ahLst/>
                <a:cxnLst/>
                <a:rect l="l" t="t" r="r" b="b"/>
                <a:pathLst>
                  <a:path w="449030" h="448477">
                    <a:moveTo>
                      <a:pt x="224515" y="0"/>
                    </a:moveTo>
                    <a:cubicBezTo>
                      <a:pt x="100519" y="0"/>
                      <a:pt x="0" y="100395"/>
                      <a:pt x="0" y="224239"/>
                    </a:cubicBezTo>
                    <a:cubicBezTo>
                      <a:pt x="0" y="348082"/>
                      <a:pt x="100519" y="448477"/>
                      <a:pt x="224515" y="448477"/>
                    </a:cubicBezTo>
                    <a:cubicBezTo>
                      <a:pt x="348511" y="448477"/>
                      <a:pt x="449030" y="348082"/>
                      <a:pt x="449030" y="224239"/>
                    </a:cubicBezTo>
                    <a:cubicBezTo>
                      <a:pt x="449030" y="100395"/>
                      <a:pt x="348511" y="0"/>
                      <a:pt x="224515" y="0"/>
                    </a:cubicBezTo>
                    <a:lnTo>
                      <a:pt x="224515" y="0"/>
                    </a:lnTo>
                    <a:close/>
                  </a:path>
                </a:pathLst>
              </a:custGeom>
              <a:solidFill>
                <a:srgbClr val="E6E6E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42097" y="-186555"/>
                <a:ext cx="364837" cy="592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0800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997330" y="6871433"/>
            <a:ext cx="4586326" cy="1086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Integrates all the HIS Systems, Processes, and machines into an intelligent information system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16744" y="4393348"/>
            <a:ext cx="3147498" cy="41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rPr>
              <a:t>Mission</a:t>
            </a:r>
            <a:endParaRPr lang="en-US" sz="2799" b="1" u="none" dirty="0">
              <a:solidFill>
                <a:srgbClr val="F16448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2313463" y="5062119"/>
            <a:ext cx="5368088" cy="4664294"/>
            <a:chOff x="0" y="0"/>
            <a:chExt cx="7157450" cy="6219058"/>
          </a:xfrm>
        </p:grpSpPr>
        <p:grpSp>
          <p:nvGrpSpPr>
            <p:cNvPr id="26" name="Group 26"/>
            <p:cNvGrpSpPr/>
            <p:nvPr/>
          </p:nvGrpSpPr>
          <p:grpSpPr>
            <a:xfrm>
              <a:off x="2693728" y="0"/>
              <a:ext cx="1769993" cy="1767813"/>
              <a:chOff x="0" y="0"/>
              <a:chExt cx="449030" cy="448477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49030" cy="448477"/>
              </a:xfrm>
              <a:custGeom>
                <a:avLst/>
                <a:gdLst/>
                <a:ahLst/>
                <a:cxnLst/>
                <a:rect l="l" t="t" r="r" b="b"/>
                <a:pathLst>
                  <a:path w="449030" h="448477">
                    <a:moveTo>
                      <a:pt x="224515" y="0"/>
                    </a:moveTo>
                    <a:cubicBezTo>
                      <a:pt x="100519" y="0"/>
                      <a:pt x="0" y="100395"/>
                      <a:pt x="0" y="224239"/>
                    </a:cubicBezTo>
                    <a:cubicBezTo>
                      <a:pt x="0" y="348082"/>
                      <a:pt x="100519" y="448477"/>
                      <a:pt x="224515" y="448477"/>
                    </a:cubicBezTo>
                    <a:cubicBezTo>
                      <a:pt x="348511" y="448477"/>
                      <a:pt x="449030" y="348082"/>
                      <a:pt x="449030" y="224239"/>
                    </a:cubicBezTo>
                    <a:cubicBezTo>
                      <a:pt x="449030" y="100395"/>
                      <a:pt x="348511" y="0"/>
                      <a:pt x="224515" y="0"/>
                    </a:cubicBezTo>
                    <a:lnTo>
                      <a:pt x="224515" y="0"/>
                    </a:lnTo>
                    <a:close/>
                  </a:path>
                </a:pathLst>
              </a:custGeom>
              <a:solidFill>
                <a:srgbClr val="E6E6E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42097" y="-186555"/>
                <a:ext cx="364837" cy="5929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0800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940195"/>
              <a:ext cx="7157450" cy="5278864"/>
              <a:chOff x="0" y="0"/>
              <a:chExt cx="1413817" cy="1042739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413817" cy="1042738"/>
              </a:xfrm>
              <a:custGeom>
                <a:avLst/>
                <a:gdLst/>
                <a:ahLst/>
                <a:cxnLst/>
                <a:rect l="l" t="t" r="r" b="b"/>
                <a:pathLst>
                  <a:path w="1413817" h="1042738">
                    <a:moveTo>
                      <a:pt x="36055" y="0"/>
                    </a:moveTo>
                    <a:lnTo>
                      <a:pt x="1377762" y="0"/>
                    </a:lnTo>
                    <a:cubicBezTo>
                      <a:pt x="1397675" y="0"/>
                      <a:pt x="1413817" y="16143"/>
                      <a:pt x="1413817" y="36055"/>
                    </a:cubicBezTo>
                    <a:lnTo>
                      <a:pt x="1413817" y="1006683"/>
                    </a:lnTo>
                    <a:cubicBezTo>
                      <a:pt x="1413817" y="1016246"/>
                      <a:pt x="1410019" y="1025416"/>
                      <a:pt x="1403257" y="1032178"/>
                    </a:cubicBezTo>
                    <a:cubicBezTo>
                      <a:pt x="1396495" y="1038940"/>
                      <a:pt x="1387325" y="1042738"/>
                      <a:pt x="1377762" y="1042738"/>
                    </a:cubicBezTo>
                    <a:lnTo>
                      <a:pt x="36055" y="1042738"/>
                    </a:lnTo>
                    <a:cubicBezTo>
                      <a:pt x="16143" y="1042738"/>
                      <a:pt x="0" y="1026596"/>
                      <a:pt x="0" y="1006683"/>
                    </a:cubicBezTo>
                    <a:lnTo>
                      <a:pt x="0" y="36055"/>
                    </a:lnTo>
                    <a:cubicBezTo>
                      <a:pt x="0" y="26493"/>
                      <a:pt x="3799" y="17322"/>
                      <a:pt x="10560" y="10560"/>
                    </a:cubicBezTo>
                    <a:cubicBezTo>
                      <a:pt x="17322" y="3799"/>
                      <a:pt x="26493" y="0"/>
                      <a:pt x="36055" y="0"/>
                    </a:cubicBezTo>
                    <a:close/>
                  </a:path>
                </a:pathLst>
              </a:custGeom>
              <a:solidFill>
                <a:srgbClr val="E6E6E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228600"/>
                <a:ext cx="1413817" cy="12713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0800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</p:grpSp>
      <p:sp>
        <p:nvSpPr>
          <p:cNvPr id="33" name="TextBox 33"/>
          <p:cNvSpPr txBox="1"/>
          <p:nvPr/>
        </p:nvSpPr>
        <p:spPr>
          <a:xfrm>
            <a:off x="12498866" y="6685696"/>
            <a:ext cx="4997282" cy="220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latin typeface="Overpass" panose="020B0604020202020204" charset="0"/>
              </a:rPr>
              <a:t>Awarded as Top Hospital Management System</a:t>
            </a:r>
          </a:p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In Palllepola with a good laboratory Management System. Co-Workers are present to issue the stocks and bills manually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687169" y="4393348"/>
            <a:ext cx="4620675" cy="41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rPr>
              <a:t>Achievement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833662" y="4393348"/>
            <a:ext cx="4620675" cy="41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rPr>
              <a:t>Goals</a:t>
            </a:r>
          </a:p>
        </p:txBody>
      </p:sp>
      <p:sp>
        <p:nvSpPr>
          <p:cNvPr id="36" name="Freeform 36"/>
          <p:cNvSpPr/>
          <p:nvPr/>
        </p:nvSpPr>
        <p:spPr>
          <a:xfrm rot="10548322">
            <a:off x="16792873" y="791068"/>
            <a:ext cx="302517" cy="475263"/>
          </a:xfrm>
          <a:custGeom>
            <a:avLst/>
            <a:gdLst/>
            <a:ahLst/>
            <a:cxnLst/>
            <a:rect l="l" t="t" r="r" b="b"/>
            <a:pathLst>
              <a:path w="302517" h="475263">
                <a:moveTo>
                  <a:pt x="0" y="0"/>
                </a:moveTo>
                <a:lnTo>
                  <a:pt x="302517" y="0"/>
                </a:lnTo>
                <a:lnTo>
                  <a:pt x="302517" y="475264"/>
                </a:lnTo>
                <a:lnTo>
                  <a:pt x="0" y="475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7" name="Freeform 29">
            <a:extLst>
              <a:ext uri="{FF2B5EF4-FFF2-40B4-BE49-F238E27FC236}">
                <a16:creationId xmlns:a16="http://schemas.microsoft.com/office/drawing/2014/main" id="{4D787183-5E5B-4C5D-DEEC-1286AD524C6E}"/>
              </a:ext>
            </a:extLst>
          </p:cNvPr>
          <p:cNvSpPr/>
          <p:nvPr/>
        </p:nvSpPr>
        <p:spPr>
          <a:xfrm>
            <a:off x="2771755" y="5197018"/>
            <a:ext cx="1120259" cy="826955"/>
          </a:xfrm>
          <a:custGeom>
            <a:avLst/>
            <a:gdLst/>
            <a:ahLst/>
            <a:cxnLst/>
            <a:rect l="l" t="t" r="r" b="b"/>
            <a:pathLst>
              <a:path w="1120259" h="826955">
                <a:moveTo>
                  <a:pt x="0" y="0"/>
                </a:moveTo>
                <a:lnTo>
                  <a:pt x="1120259" y="0"/>
                </a:lnTo>
                <a:lnTo>
                  <a:pt x="1120259" y="826955"/>
                </a:lnTo>
                <a:lnTo>
                  <a:pt x="0" y="826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30">
            <a:extLst>
              <a:ext uri="{FF2B5EF4-FFF2-40B4-BE49-F238E27FC236}">
                <a16:creationId xmlns:a16="http://schemas.microsoft.com/office/drawing/2014/main" id="{BE6D56AB-0A07-0A0B-BAF9-178499200B01}"/>
              </a:ext>
            </a:extLst>
          </p:cNvPr>
          <p:cNvSpPr/>
          <p:nvPr/>
        </p:nvSpPr>
        <p:spPr>
          <a:xfrm>
            <a:off x="8716676" y="5189548"/>
            <a:ext cx="826955" cy="826955"/>
          </a:xfrm>
          <a:custGeom>
            <a:avLst/>
            <a:gdLst/>
            <a:ahLst/>
            <a:cxnLst/>
            <a:rect l="l" t="t" r="r" b="b"/>
            <a:pathLst>
              <a:path w="826955" h="826955">
                <a:moveTo>
                  <a:pt x="0" y="0"/>
                </a:moveTo>
                <a:lnTo>
                  <a:pt x="826954" y="0"/>
                </a:lnTo>
                <a:lnTo>
                  <a:pt x="826954" y="826955"/>
                </a:lnTo>
                <a:lnTo>
                  <a:pt x="0" y="8269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9" name="Freeform 30">
            <a:extLst>
              <a:ext uri="{FF2B5EF4-FFF2-40B4-BE49-F238E27FC236}">
                <a16:creationId xmlns:a16="http://schemas.microsoft.com/office/drawing/2014/main" id="{235CC928-3B8B-A240-4BC5-23B076924D58}"/>
              </a:ext>
            </a:extLst>
          </p:cNvPr>
          <p:cNvSpPr/>
          <p:nvPr/>
        </p:nvSpPr>
        <p:spPr>
          <a:xfrm>
            <a:off x="14608514" y="5283118"/>
            <a:ext cx="827027" cy="881521"/>
          </a:xfrm>
          <a:custGeom>
            <a:avLst/>
            <a:gdLst/>
            <a:ahLst/>
            <a:cxnLst/>
            <a:rect l="l" t="t" r="r" b="b"/>
            <a:pathLst>
              <a:path w="827027" h="881521">
                <a:moveTo>
                  <a:pt x="0" y="0"/>
                </a:moveTo>
                <a:lnTo>
                  <a:pt x="827027" y="0"/>
                </a:lnTo>
                <a:lnTo>
                  <a:pt x="827027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410525" y="603439"/>
            <a:ext cx="1346695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39"/>
              </a:lnSpc>
              <a:spcBef>
                <a:spcPct val="0"/>
              </a:spcBef>
            </a:pPr>
            <a:r>
              <a:rPr lang="en-US" sz="5199" b="1" dirty="0">
                <a:solidFill>
                  <a:srgbClr val="67BAE8"/>
                </a:solidFill>
                <a:latin typeface="Overpass Bold"/>
                <a:ea typeface="Overpass Bold"/>
                <a:cs typeface="Overpass Bold"/>
                <a:sym typeface="Overpass Bold"/>
              </a:rPr>
              <a:t>System Architecture</a:t>
            </a:r>
            <a:endParaRPr lang="en-US" sz="5199" b="1" u="none" dirty="0">
              <a:solidFill>
                <a:srgbClr val="67BAE8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sp>
        <p:nvSpPr>
          <p:cNvPr id="6" name="Freeform 6"/>
          <p:cNvSpPr/>
          <p:nvPr/>
        </p:nvSpPr>
        <p:spPr>
          <a:xfrm rot="-1086481">
            <a:off x="884290" y="645438"/>
            <a:ext cx="1602645" cy="1626300"/>
          </a:xfrm>
          <a:custGeom>
            <a:avLst/>
            <a:gdLst/>
            <a:ahLst/>
            <a:cxnLst/>
            <a:rect l="l" t="t" r="r" b="b"/>
            <a:pathLst>
              <a:path w="1602645" h="1626300">
                <a:moveTo>
                  <a:pt x="0" y="0"/>
                </a:moveTo>
                <a:lnTo>
                  <a:pt x="1602644" y="0"/>
                </a:lnTo>
                <a:lnTo>
                  <a:pt x="1602644" y="1626300"/>
                </a:lnTo>
                <a:lnTo>
                  <a:pt x="0" y="162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1077328" flipH="1">
            <a:off x="15802464" y="644079"/>
            <a:ext cx="1602645" cy="1626300"/>
          </a:xfrm>
          <a:custGeom>
            <a:avLst/>
            <a:gdLst/>
            <a:ahLst/>
            <a:cxnLst/>
            <a:rect l="l" t="t" r="r" b="b"/>
            <a:pathLst>
              <a:path w="1602645" h="1626300">
                <a:moveTo>
                  <a:pt x="1602644" y="0"/>
                </a:moveTo>
                <a:lnTo>
                  <a:pt x="0" y="0"/>
                </a:lnTo>
                <a:lnTo>
                  <a:pt x="0" y="1626300"/>
                </a:lnTo>
                <a:lnTo>
                  <a:pt x="1602644" y="1626300"/>
                </a:lnTo>
                <a:lnTo>
                  <a:pt x="16026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283718" y="3024872"/>
            <a:ext cx="953351" cy="953351"/>
            <a:chOff x="0" y="0"/>
            <a:chExt cx="1271134" cy="1271134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271134" cy="1271134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D8B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 dirty="0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138281"/>
              <a:ext cx="1209138" cy="1006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95"/>
                </a:lnSpc>
                <a:spcBef>
                  <a:spcPct val="0"/>
                </a:spcBef>
              </a:pPr>
              <a:r>
                <a:rPr lang="en-US" sz="4495" b="1" u="none" spc="-301" dirty="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124940" y="3024872"/>
            <a:ext cx="953351" cy="953351"/>
            <a:chOff x="0" y="0"/>
            <a:chExt cx="1271134" cy="127113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271134" cy="1271134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D8B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 dirty="0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138281"/>
              <a:ext cx="1209138" cy="1006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95"/>
                </a:lnSpc>
                <a:spcBef>
                  <a:spcPct val="0"/>
                </a:spcBef>
              </a:pPr>
              <a:r>
                <a:rPr lang="en-US" sz="4495" b="1" u="none" spc="-301" dirty="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030681" y="3024872"/>
            <a:ext cx="953351" cy="953351"/>
            <a:chOff x="0" y="0"/>
            <a:chExt cx="1271134" cy="127113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271134" cy="127113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D8B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 dirty="0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138281"/>
              <a:ext cx="1209138" cy="1006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95"/>
                </a:lnSpc>
                <a:spcBef>
                  <a:spcPct val="0"/>
                </a:spcBef>
              </a:pPr>
              <a:r>
                <a:rPr lang="en-US" sz="4495" b="1" spc="-301" dirty="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03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124940" y="4168140"/>
            <a:ext cx="4710657" cy="2189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Overpass" panose="020B0604020202020204" charset="0"/>
              </a:rPr>
              <a:t>BACKEND LAYER   </a:t>
            </a:r>
          </a:p>
          <a:p>
            <a:r>
              <a:rPr lang="en-US" sz="2400" dirty="0">
                <a:latin typeface="Overpass" panose="020B0604020202020204" charset="0"/>
              </a:rPr>
              <a:t>            </a:t>
            </a:r>
          </a:p>
          <a:p>
            <a:r>
              <a:rPr lang="en-US" sz="2400" dirty="0">
                <a:latin typeface="Overpass" panose="020B0604020202020204" charset="0"/>
              </a:rPr>
              <a:t>• PHP 5.6+ Server Logic           </a:t>
            </a:r>
          </a:p>
          <a:p>
            <a:r>
              <a:rPr lang="en-US" sz="2400" dirty="0">
                <a:latin typeface="Overpass" panose="020B0604020202020204" charset="0"/>
              </a:rPr>
              <a:t>• Session Management               </a:t>
            </a:r>
          </a:p>
          <a:p>
            <a:r>
              <a:rPr lang="en-US" sz="2400" dirty="0">
                <a:latin typeface="Overpass" panose="020B0604020202020204" charset="0"/>
              </a:rPr>
              <a:t>• Security Authentication  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 dirty="0">
              <a:solidFill>
                <a:srgbClr val="15253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09700" y="4168140"/>
            <a:ext cx="4777066" cy="2189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dirty="0"/>
              <a:t> </a:t>
            </a:r>
            <a:r>
              <a:rPr lang="en-US" sz="2400" dirty="0">
                <a:latin typeface="Overpass" panose="020B0604020202020204" charset="0"/>
              </a:rPr>
              <a:t>FRONTEND LAYER    </a:t>
            </a:r>
          </a:p>
          <a:p>
            <a:r>
              <a:rPr lang="en-US" sz="2400" dirty="0">
                <a:latin typeface="Overpass" panose="020B0604020202020204" charset="0"/>
              </a:rPr>
              <a:t>          </a:t>
            </a:r>
          </a:p>
          <a:p>
            <a:r>
              <a:rPr lang="en-US" sz="2400" dirty="0">
                <a:latin typeface="Overpass" panose="020B0604020202020204" charset="0"/>
              </a:rPr>
              <a:t>  • Bootstrap 4.1.3                 </a:t>
            </a:r>
          </a:p>
          <a:p>
            <a:r>
              <a:rPr lang="en-US" sz="2400" dirty="0">
                <a:latin typeface="Overpass" panose="020B0604020202020204" charset="0"/>
              </a:rPr>
              <a:t>  • jQuery &amp; JavaScript              </a:t>
            </a:r>
          </a:p>
          <a:p>
            <a:r>
              <a:rPr lang="en-US" sz="2400" dirty="0">
                <a:latin typeface="Overpass" panose="020B0604020202020204" charset="0"/>
              </a:rPr>
              <a:t>  • Responsive Design      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 dirty="0">
              <a:solidFill>
                <a:srgbClr val="15253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120058" y="4000567"/>
            <a:ext cx="4038119" cy="2558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Overpass" panose="020B0604020202020204" charset="0"/>
              </a:rPr>
              <a:t> DATABASE LAYER    </a:t>
            </a:r>
          </a:p>
          <a:p>
            <a:r>
              <a:rPr lang="en-US" sz="2400" dirty="0">
                <a:latin typeface="Overpass" panose="020B0604020202020204" charset="0"/>
              </a:rPr>
              <a:t>          </a:t>
            </a:r>
          </a:p>
          <a:p>
            <a:r>
              <a:rPr lang="en-US" sz="2400" dirty="0">
                <a:latin typeface="Overpass" panose="020B0604020202020204" charset="0"/>
              </a:rPr>
              <a:t> • MySQL Database                   </a:t>
            </a:r>
          </a:p>
          <a:p>
            <a:r>
              <a:rPr lang="en-US" sz="2400" dirty="0">
                <a:latin typeface="Overpass" panose="020B0604020202020204" charset="0"/>
              </a:rPr>
              <a:t>  • Normalized  Structure             </a:t>
            </a:r>
          </a:p>
          <a:p>
            <a:r>
              <a:rPr lang="en-US" sz="2400" dirty="0">
                <a:latin typeface="Overpass" panose="020B0604020202020204" charset="0"/>
              </a:rPr>
              <a:t>  • Data Integrity       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 dirty="0">
              <a:solidFill>
                <a:srgbClr val="15253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EC2E864-C9B1-992F-5DF5-83F8DE487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6" y="6308778"/>
            <a:ext cx="5638800" cy="338292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EC0978A-F7BB-998A-3F4D-D593D35E0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766" y="6282422"/>
            <a:ext cx="5824524" cy="3401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EED1161-874E-F0EC-9E9C-A0180CDD67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282422"/>
            <a:ext cx="5824524" cy="34011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32214-229A-EE06-CB6A-9DA20086D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4ECF59-C994-6349-9E91-0E62423BB520}"/>
              </a:ext>
            </a:extLst>
          </p:cNvPr>
          <p:cNvSpPr/>
          <p:nvPr/>
        </p:nvSpPr>
        <p:spPr>
          <a:xfrm>
            <a:off x="1267110" y="2451428"/>
            <a:ext cx="2770508" cy="2566183"/>
          </a:xfrm>
          <a:custGeom>
            <a:avLst/>
            <a:gdLst/>
            <a:ahLst/>
            <a:cxnLst/>
            <a:rect l="l" t="t" r="r" b="b"/>
            <a:pathLst>
              <a:path w="2770508" h="2566183">
                <a:moveTo>
                  <a:pt x="0" y="0"/>
                </a:moveTo>
                <a:lnTo>
                  <a:pt x="2770508" y="0"/>
                </a:lnTo>
                <a:lnTo>
                  <a:pt x="2770508" y="2566183"/>
                </a:lnTo>
                <a:lnTo>
                  <a:pt x="0" y="2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03F450C-62B7-7618-D085-21A16F124986}"/>
              </a:ext>
            </a:extLst>
          </p:cNvPr>
          <p:cNvSpPr/>
          <p:nvPr/>
        </p:nvSpPr>
        <p:spPr>
          <a:xfrm rot="-10569901">
            <a:off x="14468971" y="2447284"/>
            <a:ext cx="2912160" cy="2697389"/>
          </a:xfrm>
          <a:custGeom>
            <a:avLst/>
            <a:gdLst/>
            <a:ahLst/>
            <a:cxnLst/>
            <a:rect l="l" t="t" r="r" b="b"/>
            <a:pathLst>
              <a:path w="2912160" h="2697389">
                <a:moveTo>
                  <a:pt x="0" y="0"/>
                </a:moveTo>
                <a:lnTo>
                  <a:pt x="2912160" y="0"/>
                </a:lnTo>
                <a:lnTo>
                  <a:pt x="2912160" y="2697388"/>
                </a:lnTo>
                <a:lnTo>
                  <a:pt x="0" y="2697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EF708A4-098D-9013-F974-BA3DF374CA45}"/>
              </a:ext>
            </a:extLst>
          </p:cNvPr>
          <p:cNvSpPr/>
          <p:nvPr/>
        </p:nvSpPr>
        <p:spPr>
          <a:xfrm>
            <a:off x="5817013" y="2776067"/>
            <a:ext cx="2323318" cy="2357610"/>
          </a:xfrm>
          <a:custGeom>
            <a:avLst/>
            <a:gdLst/>
            <a:ahLst/>
            <a:cxnLst/>
            <a:rect l="l" t="t" r="r" b="b"/>
            <a:pathLst>
              <a:path w="2323318" h="2357610">
                <a:moveTo>
                  <a:pt x="0" y="0"/>
                </a:moveTo>
                <a:lnTo>
                  <a:pt x="2323318" y="0"/>
                </a:lnTo>
                <a:lnTo>
                  <a:pt x="2323318" y="2357610"/>
                </a:lnTo>
                <a:lnTo>
                  <a:pt x="0" y="2357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A4624BA-226D-AB44-C2D7-F1E99D09E27E}"/>
              </a:ext>
            </a:extLst>
          </p:cNvPr>
          <p:cNvSpPr/>
          <p:nvPr/>
        </p:nvSpPr>
        <p:spPr>
          <a:xfrm>
            <a:off x="9829800" y="2308335"/>
            <a:ext cx="2862757" cy="2709276"/>
          </a:xfrm>
          <a:custGeom>
            <a:avLst/>
            <a:gdLst/>
            <a:ahLst/>
            <a:cxnLst/>
            <a:rect l="l" t="t" r="r" b="b"/>
            <a:pathLst>
              <a:path w="2862757" h="2709276">
                <a:moveTo>
                  <a:pt x="0" y="0"/>
                </a:moveTo>
                <a:lnTo>
                  <a:pt x="2862757" y="0"/>
                </a:lnTo>
                <a:lnTo>
                  <a:pt x="2862757" y="2709276"/>
                </a:lnTo>
                <a:lnTo>
                  <a:pt x="0" y="27092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38CC9E0-048A-2282-BD1D-C41B7CBB81C2}"/>
              </a:ext>
            </a:extLst>
          </p:cNvPr>
          <p:cNvSpPr/>
          <p:nvPr/>
        </p:nvSpPr>
        <p:spPr>
          <a:xfrm>
            <a:off x="2241004" y="3317548"/>
            <a:ext cx="822720" cy="1122819"/>
          </a:xfrm>
          <a:custGeom>
            <a:avLst/>
            <a:gdLst/>
            <a:ahLst/>
            <a:cxnLst/>
            <a:rect l="l" t="t" r="r" b="b"/>
            <a:pathLst>
              <a:path w="822720" h="1122819">
                <a:moveTo>
                  <a:pt x="0" y="0"/>
                </a:moveTo>
                <a:lnTo>
                  <a:pt x="822720" y="0"/>
                </a:lnTo>
                <a:lnTo>
                  <a:pt x="822720" y="1122819"/>
                </a:lnTo>
                <a:lnTo>
                  <a:pt x="0" y="11228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9D5925B-C1B6-65A7-5931-19B42E028410}"/>
              </a:ext>
            </a:extLst>
          </p:cNvPr>
          <p:cNvSpPr/>
          <p:nvPr/>
        </p:nvSpPr>
        <p:spPr>
          <a:xfrm>
            <a:off x="10749594" y="3284396"/>
            <a:ext cx="1023168" cy="1023168"/>
          </a:xfrm>
          <a:custGeom>
            <a:avLst/>
            <a:gdLst/>
            <a:ahLst/>
            <a:cxnLst/>
            <a:rect l="l" t="t" r="r" b="b"/>
            <a:pathLst>
              <a:path w="1023168" h="1023168">
                <a:moveTo>
                  <a:pt x="0" y="0"/>
                </a:moveTo>
                <a:lnTo>
                  <a:pt x="1023168" y="0"/>
                </a:lnTo>
                <a:lnTo>
                  <a:pt x="1023168" y="1023168"/>
                </a:lnTo>
                <a:lnTo>
                  <a:pt x="0" y="10231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D62158E-969F-57DF-342C-88E9F5A7CD6F}"/>
              </a:ext>
            </a:extLst>
          </p:cNvPr>
          <p:cNvSpPr/>
          <p:nvPr/>
        </p:nvSpPr>
        <p:spPr>
          <a:xfrm>
            <a:off x="14594860" y="6203875"/>
            <a:ext cx="964239" cy="957226"/>
          </a:xfrm>
          <a:custGeom>
            <a:avLst/>
            <a:gdLst/>
            <a:ahLst/>
            <a:cxnLst/>
            <a:rect l="l" t="t" r="r" b="b"/>
            <a:pathLst>
              <a:path w="964239" h="957226">
                <a:moveTo>
                  <a:pt x="0" y="0"/>
                </a:moveTo>
                <a:lnTo>
                  <a:pt x="964238" y="0"/>
                </a:lnTo>
                <a:lnTo>
                  <a:pt x="964238" y="957226"/>
                </a:lnTo>
                <a:lnTo>
                  <a:pt x="0" y="9572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1B0052B-8A3A-347B-7D4D-EB182DE45CF1}"/>
              </a:ext>
            </a:extLst>
          </p:cNvPr>
          <p:cNvSpPr/>
          <p:nvPr/>
        </p:nvSpPr>
        <p:spPr>
          <a:xfrm>
            <a:off x="15557213" y="3255906"/>
            <a:ext cx="964239" cy="957226"/>
          </a:xfrm>
          <a:custGeom>
            <a:avLst/>
            <a:gdLst/>
            <a:ahLst/>
            <a:cxnLst/>
            <a:rect l="l" t="t" r="r" b="b"/>
            <a:pathLst>
              <a:path w="964239" h="957226">
                <a:moveTo>
                  <a:pt x="0" y="0"/>
                </a:moveTo>
                <a:lnTo>
                  <a:pt x="964239" y="0"/>
                </a:lnTo>
                <a:lnTo>
                  <a:pt x="964239" y="957226"/>
                </a:lnTo>
                <a:lnTo>
                  <a:pt x="0" y="9572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C655402-B015-5C86-1BE6-40E6BF8458B0}"/>
              </a:ext>
            </a:extLst>
          </p:cNvPr>
          <p:cNvSpPr/>
          <p:nvPr/>
        </p:nvSpPr>
        <p:spPr>
          <a:xfrm>
            <a:off x="6426040" y="3548117"/>
            <a:ext cx="1105264" cy="892250"/>
          </a:xfrm>
          <a:custGeom>
            <a:avLst/>
            <a:gdLst/>
            <a:ahLst/>
            <a:cxnLst/>
            <a:rect l="l" t="t" r="r" b="b"/>
            <a:pathLst>
              <a:path w="1105264" h="892250">
                <a:moveTo>
                  <a:pt x="0" y="0"/>
                </a:moveTo>
                <a:lnTo>
                  <a:pt x="1105264" y="0"/>
                </a:lnTo>
                <a:lnTo>
                  <a:pt x="1105264" y="892250"/>
                </a:lnTo>
                <a:lnTo>
                  <a:pt x="0" y="8922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FD05261-E58E-3504-8B1F-A348BD3D88AD}"/>
              </a:ext>
            </a:extLst>
          </p:cNvPr>
          <p:cNvSpPr txBox="1"/>
          <p:nvPr/>
        </p:nvSpPr>
        <p:spPr>
          <a:xfrm>
            <a:off x="1057036" y="848410"/>
            <a:ext cx="16249023" cy="1204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dirty="0">
                <a:solidFill>
                  <a:srgbClr val="FA9D8B"/>
                </a:solidFill>
                <a:latin typeface="Overpass Bold"/>
                <a:ea typeface="Overpass Bold"/>
                <a:cs typeface="Overpass Bold"/>
                <a:sym typeface="Overpass Bold"/>
              </a:rPr>
              <a:t>Key Features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FA9D8B"/>
              </a:solidFill>
              <a:effectLst/>
              <a:uLnTx/>
              <a:uFillTx/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ED6917E-247D-C66A-F3DA-C3950CAFB93F}"/>
              </a:ext>
            </a:extLst>
          </p:cNvPr>
          <p:cNvSpPr txBox="1"/>
          <p:nvPr/>
        </p:nvSpPr>
        <p:spPr>
          <a:xfrm>
            <a:off x="809380" y="5883731"/>
            <a:ext cx="3839042" cy="3482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Overpass" panose="020B0604020202020204" charset="0"/>
              </a:rPr>
              <a:t>🔐 Multi-User Authentication</a:t>
            </a:r>
          </a:p>
          <a:p>
            <a:endParaRPr lang="en-US" sz="2400" dirty="0">
              <a:latin typeface="Overpass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Overpass" panose="020B0604020202020204" charset="0"/>
              </a:rPr>
              <a:t>Secure login with encrypted passwords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Overpass" panose="020B0604020202020204" charset="0"/>
            </a:endParaRPr>
          </a:p>
          <a:p>
            <a:r>
              <a:rPr lang="en-US" sz="2400" dirty="0">
                <a:latin typeface="Overpass" panose="020B0604020202020204" charset="0"/>
              </a:rPr>
              <a:t>- Role-based access control</a:t>
            </a:r>
          </a:p>
          <a:p>
            <a:br>
              <a:rPr lang="en-US" dirty="0"/>
            </a:b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ts val="29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15253D"/>
              </a:solidFill>
              <a:effectLst/>
              <a:uLnTx/>
              <a:uFillTx/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5DD37C9-E300-B06F-C56D-D6E424FB5158}"/>
              </a:ext>
            </a:extLst>
          </p:cNvPr>
          <p:cNvSpPr txBox="1"/>
          <p:nvPr/>
        </p:nvSpPr>
        <p:spPr>
          <a:xfrm>
            <a:off x="5398232" y="5905727"/>
            <a:ext cx="3839042" cy="292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Overpass" panose="020B0604020202020204" charset="0"/>
              </a:rPr>
              <a:t>👥 Dual Interface System</a:t>
            </a:r>
          </a:p>
          <a:p>
            <a:endParaRPr lang="en-US" sz="2400" dirty="0">
              <a:latin typeface="Overpass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sz="2400" b="1" dirty="0">
                <a:latin typeface="Overpass" panose="020B0604020202020204" charset="0"/>
              </a:rPr>
              <a:t>Administrator Panel</a:t>
            </a:r>
            <a:r>
              <a:rPr lang="en-US" sz="2400" dirty="0">
                <a:latin typeface="Overpass" panose="020B0604020202020204" charset="0"/>
              </a:rPr>
              <a:t> - Full system control</a:t>
            </a:r>
          </a:p>
          <a:p>
            <a:pPr marL="285750" indent="-285750">
              <a:buFontTx/>
              <a:buChar char="-"/>
            </a:pPr>
            <a:endParaRPr lang="en-US" sz="2400" dirty="0">
              <a:latin typeface="Overpass" panose="020B0604020202020204" charset="0"/>
            </a:endParaRPr>
          </a:p>
          <a:p>
            <a:r>
              <a:rPr lang="en-US" sz="2400" dirty="0">
                <a:latin typeface="Overpass" panose="020B0604020202020204" charset="0"/>
              </a:rPr>
              <a:t>- </a:t>
            </a:r>
            <a:r>
              <a:rPr lang="en-US" sz="2400" b="1" dirty="0">
                <a:latin typeface="Overpass" panose="020B0604020202020204" charset="0"/>
              </a:rPr>
              <a:t>Doctor Panel</a:t>
            </a:r>
            <a:r>
              <a:rPr lang="en-US" sz="2400" dirty="0">
                <a:latin typeface="Overpass" panose="020B0604020202020204" charset="0"/>
              </a:rPr>
              <a:t>- Clinical workflow</a:t>
            </a:r>
          </a:p>
          <a:p>
            <a:pPr marL="0" marR="0" lvl="0" indent="0" algn="ctr" defTabSz="914400" rtl="0" eaLnBrk="1" fontAlgn="auto" latinLnBrk="0" hangingPunct="1">
              <a:lnSpc>
                <a:spcPts val="293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99" b="0" i="0" u="none" strike="noStrike" kern="1200" cap="none" spc="0" normalizeH="0" baseline="0" noProof="0" dirty="0">
              <a:ln>
                <a:noFill/>
              </a:ln>
              <a:solidFill>
                <a:srgbClr val="15253D"/>
              </a:solidFill>
              <a:effectLst/>
              <a:uLnTx/>
              <a:uFillTx/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F12AA69-AF7B-7D5A-7A96-BB3809C808CB}"/>
              </a:ext>
            </a:extLst>
          </p:cNvPr>
          <p:cNvSpPr txBox="1"/>
          <p:nvPr/>
        </p:nvSpPr>
        <p:spPr>
          <a:xfrm>
            <a:off x="9610636" y="5874117"/>
            <a:ext cx="3839042" cy="2189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Overpass" panose="020B0604020202020204" charset="0"/>
              </a:rPr>
              <a:t>📊 Real-time Dashboard</a:t>
            </a:r>
          </a:p>
          <a:p>
            <a:endParaRPr lang="en-US" sz="2400" dirty="0">
              <a:latin typeface="Overpass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latin typeface="Overpass" panose="020B0604020202020204" charset="0"/>
              </a:rPr>
              <a:t>System overview &amp; KPIs</a:t>
            </a:r>
          </a:p>
          <a:p>
            <a:pPr marL="285750" indent="-285750">
              <a:buFontTx/>
              <a:buChar char="-"/>
            </a:pPr>
            <a:endParaRPr lang="en-US" sz="2400" dirty="0">
              <a:latin typeface="Overpass" panose="020B0604020202020204" charset="0"/>
            </a:endParaRPr>
          </a:p>
          <a:p>
            <a:r>
              <a:rPr lang="en-US" sz="2400" dirty="0">
                <a:latin typeface="Overpass" panose="020B0604020202020204" charset="0"/>
              </a:rPr>
              <a:t>- Quick access to functions</a:t>
            </a:r>
          </a:p>
          <a:p>
            <a:pPr marL="0" marR="0" lvl="0" indent="0" algn="ctr" defTabSz="914400" rtl="0" eaLnBrk="1" fontAlgn="auto" latinLnBrk="0" hangingPunct="1">
              <a:lnSpc>
                <a:spcPts val="293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99" b="0" i="0" u="none" strike="noStrike" kern="1200" cap="none" spc="0" normalizeH="0" baseline="0" noProof="0" dirty="0">
              <a:ln>
                <a:noFill/>
              </a:ln>
              <a:solidFill>
                <a:srgbClr val="15253D"/>
              </a:solidFill>
              <a:effectLst/>
              <a:uLnTx/>
              <a:uFillTx/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D284065-F241-8F3A-F31B-484410FE378D}"/>
              </a:ext>
            </a:extLst>
          </p:cNvPr>
          <p:cNvSpPr txBox="1"/>
          <p:nvPr/>
        </p:nvSpPr>
        <p:spPr>
          <a:xfrm>
            <a:off x="14199488" y="5883731"/>
            <a:ext cx="3839042" cy="3112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Overpass" panose="020B0604020202020204" charset="0"/>
              </a:rPr>
              <a:t>🏥 Complete Patient Management</a:t>
            </a:r>
          </a:p>
          <a:p>
            <a:endParaRPr lang="en-US" sz="2400" dirty="0">
              <a:latin typeface="Overpass" panose="020B0604020202020204" charset="0"/>
            </a:endParaRPr>
          </a:p>
          <a:p>
            <a:r>
              <a:rPr lang="en-US" sz="2400" dirty="0">
                <a:latin typeface="Overpass" panose="020B0604020202020204" charset="0"/>
              </a:rPr>
              <a:t>Registration to discharge</a:t>
            </a:r>
          </a:p>
          <a:p>
            <a:endParaRPr lang="en-US" sz="2400" dirty="0">
              <a:latin typeface="Overpass" panose="020B0604020202020204" charset="0"/>
            </a:endParaRPr>
          </a:p>
          <a:p>
            <a:r>
              <a:rPr lang="en-US" sz="2400" dirty="0">
                <a:latin typeface="Overpass" panose="020B0604020202020204" charset="0"/>
              </a:rPr>
              <a:t>Medical history tracking</a:t>
            </a:r>
          </a:p>
          <a:p>
            <a:br>
              <a:rPr lang="en-US" dirty="0"/>
            </a:b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ts val="293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99" b="0" i="0" u="none" strike="noStrike" kern="1200" cap="none" spc="0" normalizeH="0" baseline="0" noProof="0" dirty="0">
              <a:ln>
                <a:noFill/>
              </a:ln>
              <a:solidFill>
                <a:srgbClr val="15253D"/>
              </a:solidFill>
              <a:effectLst/>
              <a:uLnTx/>
              <a:uFillTx/>
              <a:latin typeface="Overpass"/>
              <a:ea typeface="Overpass"/>
              <a:cs typeface="Overpass"/>
              <a:sym typeface="Overpass"/>
            </a:endParaRPr>
          </a:p>
        </p:txBody>
      </p:sp>
    </p:spTree>
    <p:extLst>
      <p:ext uri="{BB962C8B-B14F-4D97-AF65-F5344CB8AC3E}">
        <p14:creationId xmlns:p14="http://schemas.microsoft.com/office/powerpoint/2010/main" val="9431312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283718" y="746314"/>
            <a:ext cx="1722774" cy="1271720"/>
          </a:xfrm>
          <a:custGeom>
            <a:avLst/>
            <a:gdLst/>
            <a:ahLst/>
            <a:cxnLst/>
            <a:rect l="l" t="t" r="r" b="b"/>
            <a:pathLst>
              <a:path w="1722774" h="1271720">
                <a:moveTo>
                  <a:pt x="0" y="0"/>
                </a:moveTo>
                <a:lnTo>
                  <a:pt x="1722773" y="0"/>
                </a:lnTo>
                <a:lnTo>
                  <a:pt x="1722773" y="1271720"/>
                </a:lnTo>
                <a:lnTo>
                  <a:pt x="0" y="1271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15242570" y="746314"/>
            <a:ext cx="1722774" cy="1271720"/>
          </a:xfrm>
          <a:custGeom>
            <a:avLst/>
            <a:gdLst/>
            <a:ahLst/>
            <a:cxnLst/>
            <a:rect l="l" t="t" r="r" b="b"/>
            <a:pathLst>
              <a:path w="1722774" h="1271720">
                <a:moveTo>
                  <a:pt x="0" y="0"/>
                </a:moveTo>
                <a:lnTo>
                  <a:pt x="1722774" y="0"/>
                </a:lnTo>
                <a:lnTo>
                  <a:pt x="1722774" y="1271720"/>
                </a:lnTo>
                <a:lnTo>
                  <a:pt x="0" y="1271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13030681" y="4168140"/>
            <a:ext cx="4198992" cy="366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Overpass" panose="020B0604020202020204" charset="0"/>
              </a:rPr>
              <a:t>Additional Features</a:t>
            </a:r>
          </a:p>
          <a:p>
            <a:endParaRPr lang="en-US" sz="2400" dirty="0">
              <a:latin typeface="Overpass" panose="020B0604020202020204" charset="0"/>
            </a:endParaRPr>
          </a:p>
          <a:p>
            <a:r>
              <a:rPr lang="en-US" sz="2400" b="1" dirty="0">
                <a:latin typeface="Overpass" panose="020B0604020202020204" charset="0"/>
              </a:rPr>
              <a:t>OWL Carousel</a:t>
            </a:r>
            <a:r>
              <a:rPr lang="en-US" sz="2400" dirty="0">
                <a:latin typeface="Overpass" panose="020B0604020202020204" charset="0"/>
              </a:rPr>
              <a:t> - Content sliders</a:t>
            </a:r>
          </a:p>
          <a:p>
            <a:endParaRPr lang="en-US" sz="2400" dirty="0">
              <a:latin typeface="Overpass" panose="020B0604020202020204" charset="0"/>
            </a:endParaRPr>
          </a:p>
          <a:p>
            <a:r>
              <a:rPr lang="en-US" sz="2400" b="1" dirty="0">
                <a:latin typeface="Overpass" panose="020B0604020202020204" charset="0"/>
              </a:rPr>
              <a:t>WOW.js</a:t>
            </a:r>
            <a:r>
              <a:rPr lang="en-US" sz="2400" dirty="0">
                <a:latin typeface="Overpass" panose="020B0604020202020204" charset="0"/>
              </a:rPr>
              <a:t> – Animations</a:t>
            </a:r>
          </a:p>
          <a:p>
            <a:endParaRPr lang="en-US" sz="2400" dirty="0">
              <a:latin typeface="Overpass" panose="020B0604020202020204" charset="0"/>
            </a:endParaRPr>
          </a:p>
          <a:p>
            <a:r>
              <a:rPr lang="en-US" sz="2400" b="1" dirty="0">
                <a:latin typeface="Overpass" panose="020B0604020202020204" charset="0"/>
              </a:rPr>
              <a:t>Date Time Picker</a:t>
            </a:r>
            <a:r>
              <a:rPr lang="en-US" sz="2400" dirty="0">
                <a:latin typeface="Overpass" panose="020B0604020202020204" charset="0"/>
              </a:rPr>
              <a:t> - Date selection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15253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73586" y="603439"/>
            <a:ext cx="12140829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sz="5199" b="1" dirty="0">
                <a:solidFill>
                  <a:srgbClr val="67BAE8"/>
                </a:solidFill>
                <a:latin typeface="Overpass Bold"/>
                <a:ea typeface="Overpass Bold"/>
                <a:cs typeface="Overpass Bold"/>
                <a:sym typeface="Overpass Bold"/>
              </a:rPr>
              <a:t>Technical Stack Tools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24940" y="4168140"/>
            <a:ext cx="4710657" cy="292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Overpass" panose="020B0604020202020204" charset="0"/>
              </a:rPr>
              <a:t>Backend Technologies</a:t>
            </a:r>
          </a:p>
          <a:p>
            <a:endParaRPr lang="en-US" sz="2400" dirty="0">
              <a:latin typeface="Overpass" panose="020B0604020202020204" charset="0"/>
            </a:endParaRPr>
          </a:p>
          <a:p>
            <a:r>
              <a:rPr lang="en-US" sz="2400" b="1" dirty="0">
                <a:latin typeface="Overpass" panose="020B0604020202020204" charset="0"/>
              </a:rPr>
              <a:t>PHP 5.6+</a:t>
            </a:r>
            <a:r>
              <a:rPr lang="en-US" sz="2400" dirty="0">
                <a:latin typeface="Overpass" panose="020B0604020202020204" charset="0"/>
              </a:rPr>
              <a:t> - Server-side logic</a:t>
            </a:r>
          </a:p>
          <a:p>
            <a:endParaRPr lang="en-US" sz="2400" dirty="0">
              <a:latin typeface="Overpass" panose="020B0604020202020204" charset="0"/>
            </a:endParaRPr>
          </a:p>
          <a:p>
            <a:r>
              <a:rPr lang="en-US" sz="2400" b="1" dirty="0">
                <a:latin typeface="Overpass" panose="020B0604020202020204" charset="0"/>
              </a:rPr>
              <a:t>MySQL</a:t>
            </a:r>
            <a:r>
              <a:rPr lang="en-US" sz="2400" dirty="0">
                <a:latin typeface="Overpass" panose="020B0604020202020204" charset="0"/>
              </a:rPr>
              <a:t> - Database management</a:t>
            </a:r>
          </a:p>
          <a:p>
            <a:endParaRPr lang="en-US" sz="2400" dirty="0">
              <a:latin typeface="Overpass" panose="020B0604020202020204" charset="0"/>
            </a:endParaRPr>
          </a:p>
          <a:p>
            <a:r>
              <a:rPr lang="en-US" sz="2400" b="1" dirty="0">
                <a:latin typeface="Overpass" panose="020B0604020202020204" charset="0"/>
              </a:rPr>
              <a:t>Apache</a:t>
            </a:r>
            <a:r>
              <a:rPr lang="en-US" sz="2400" dirty="0">
                <a:latin typeface="Overpass" panose="020B0604020202020204" charset="0"/>
              </a:rPr>
              <a:t> - Web server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 dirty="0">
              <a:solidFill>
                <a:srgbClr val="15253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09700" y="4168140"/>
            <a:ext cx="4777066" cy="569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Overpass" panose="020B0604020202020204" charset="0"/>
              </a:rPr>
              <a:t>Frontend Technologies</a:t>
            </a:r>
          </a:p>
          <a:p>
            <a:endParaRPr lang="en-US" sz="2400" dirty="0">
              <a:latin typeface="Overpass" panose="020B0604020202020204" charset="0"/>
            </a:endParaRPr>
          </a:p>
          <a:p>
            <a:r>
              <a:rPr lang="en-US" sz="2400" b="1" dirty="0">
                <a:latin typeface="Overpass" panose="020B0604020202020204" charset="0"/>
              </a:rPr>
              <a:t>HTML5</a:t>
            </a:r>
            <a:r>
              <a:rPr lang="en-US" sz="2400" dirty="0">
                <a:latin typeface="Overpass" panose="020B0604020202020204" charset="0"/>
              </a:rPr>
              <a:t> - Semantic structure</a:t>
            </a:r>
          </a:p>
          <a:p>
            <a:endParaRPr lang="en-US" sz="2400" dirty="0">
              <a:latin typeface="Overpass" panose="020B0604020202020204" charset="0"/>
            </a:endParaRPr>
          </a:p>
          <a:p>
            <a:r>
              <a:rPr lang="en-US" sz="2400" b="1" dirty="0">
                <a:latin typeface="Overpass" panose="020B0604020202020204" charset="0"/>
              </a:rPr>
              <a:t>CSS3</a:t>
            </a:r>
            <a:r>
              <a:rPr lang="en-US" sz="2400" dirty="0">
                <a:latin typeface="Overpass" panose="020B0604020202020204" charset="0"/>
              </a:rPr>
              <a:t> - Modern styling</a:t>
            </a:r>
          </a:p>
          <a:p>
            <a:endParaRPr lang="en-US" sz="2400" dirty="0">
              <a:latin typeface="Overpass" panose="020B0604020202020204" charset="0"/>
            </a:endParaRPr>
          </a:p>
          <a:p>
            <a:r>
              <a:rPr lang="en-US" sz="2400" b="1" dirty="0">
                <a:latin typeface="Overpass" panose="020B0604020202020204" charset="0"/>
              </a:rPr>
              <a:t>Bootstrap 4.1.3</a:t>
            </a:r>
            <a:r>
              <a:rPr lang="en-US" sz="2400" dirty="0">
                <a:latin typeface="Overpass" panose="020B0604020202020204" charset="0"/>
              </a:rPr>
              <a:t> - Responsive framework</a:t>
            </a:r>
          </a:p>
          <a:p>
            <a:endParaRPr lang="en-US" sz="2400" dirty="0">
              <a:latin typeface="Overpass" panose="020B0604020202020204" charset="0"/>
            </a:endParaRPr>
          </a:p>
          <a:p>
            <a:r>
              <a:rPr lang="en-US" sz="2400" dirty="0">
                <a:latin typeface="Overpass" panose="020B0604020202020204" charset="0"/>
              </a:rPr>
              <a:t> </a:t>
            </a:r>
            <a:r>
              <a:rPr lang="en-US" sz="2400" b="1" dirty="0">
                <a:latin typeface="Overpass" panose="020B0604020202020204" charset="0"/>
              </a:rPr>
              <a:t>jQuery 2.2.4</a:t>
            </a:r>
            <a:r>
              <a:rPr lang="en-US" sz="2400" dirty="0">
                <a:latin typeface="Overpass" panose="020B0604020202020204" charset="0"/>
              </a:rPr>
              <a:t> - JavaScript functionality</a:t>
            </a:r>
          </a:p>
          <a:p>
            <a:endParaRPr lang="en-US" sz="2400" dirty="0">
              <a:latin typeface="Overpass" panose="020B0604020202020204" charset="0"/>
            </a:endParaRPr>
          </a:p>
          <a:p>
            <a:r>
              <a:rPr lang="en-US" sz="2400" b="1" dirty="0">
                <a:latin typeface="Overpass" panose="020B0604020202020204" charset="0"/>
              </a:rPr>
              <a:t>Font Awesome</a:t>
            </a:r>
            <a:r>
              <a:rPr lang="en-US" sz="2400" dirty="0">
                <a:latin typeface="Overpass" panose="020B0604020202020204" charset="0"/>
              </a:rPr>
              <a:t> - Icon library</a:t>
            </a:r>
          </a:p>
          <a:p>
            <a:br>
              <a:rPr lang="en-US" dirty="0"/>
            </a:br>
            <a:endParaRPr lang="en-US" dirty="0"/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 dirty="0">
              <a:solidFill>
                <a:srgbClr val="15253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283718" y="3024872"/>
            <a:ext cx="953351" cy="953351"/>
            <a:chOff x="0" y="0"/>
            <a:chExt cx="1271134" cy="127113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271134" cy="127113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D8B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 dirty="0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138281"/>
              <a:ext cx="1209138" cy="1006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95"/>
                </a:lnSpc>
                <a:spcBef>
                  <a:spcPct val="0"/>
                </a:spcBef>
              </a:pPr>
              <a:r>
                <a:rPr lang="en-US" sz="4495" b="1" u="none" spc="-301" dirty="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124940" y="3024872"/>
            <a:ext cx="953351" cy="953351"/>
            <a:chOff x="0" y="0"/>
            <a:chExt cx="1271134" cy="1271134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271134" cy="1271134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D8B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 dirty="0"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138281"/>
              <a:ext cx="1209138" cy="1006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95"/>
                </a:lnSpc>
                <a:spcBef>
                  <a:spcPct val="0"/>
                </a:spcBef>
              </a:pPr>
              <a:r>
                <a:rPr lang="en-US" sz="4495" b="1" u="none" spc="-301" dirty="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30681" y="3024872"/>
            <a:ext cx="953351" cy="953351"/>
            <a:chOff x="0" y="0"/>
            <a:chExt cx="1271134" cy="1271134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271134" cy="1271134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D8B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 dirty="0"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138281"/>
              <a:ext cx="1209138" cy="1006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95"/>
                </a:lnSpc>
                <a:spcBef>
                  <a:spcPct val="0"/>
                </a:spcBef>
              </a:pPr>
              <a:r>
                <a:rPr lang="en-US" sz="4495" b="1" spc="-301" dirty="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B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44523" y="6603179"/>
            <a:ext cx="21379593" cy="10207499"/>
            <a:chOff x="0" y="0"/>
            <a:chExt cx="28506125" cy="13609998"/>
          </a:xfrm>
        </p:grpSpPr>
        <p:sp>
          <p:nvSpPr>
            <p:cNvPr id="3" name="Freeform 3"/>
            <p:cNvSpPr/>
            <p:nvPr/>
          </p:nvSpPr>
          <p:spPr>
            <a:xfrm rot="-5400000">
              <a:off x="343109" y="-343109"/>
              <a:ext cx="13609998" cy="14296217"/>
            </a:xfrm>
            <a:custGeom>
              <a:avLst/>
              <a:gdLst/>
              <a:ahLst/>
              <a:cxnLst/>
              <a:rect l="l" t="t" r="r" b="b"/>
              <a:pathLst>
                <a:path w="13609998" h="14296217">
                  <a:moveTo>
                    <a:pt x="0" y="0"/>
                  </a:moveTo>
                  <a:lnTo>
                    <a:pt x="13609998" y="0"/>
                  </a:lnTo>
                  <a:lnTo>
                    <a:pt x="13609998" y="14296216"/>
                  </a:lnTo>
                  <a:lnTo>
                    <a:pt x="0" y="14296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14553017" y="-343109"/>
              <a:ext cx="13609998" cy="14296217"/>
            </a:xfrm>
            <a:custGeom>
              <a:avLst/>
              <a:gdLst/>
              <a:ahLst/>
              <a:cxnLst/>
              <a:rect l="l" t="t" r="r" b="b"/>
              <a:pathLst>
                <a:path w="13609998" h="14296217">
                  <a:moveTo>
                    <a:pt x="0" y="0"/>
                  </a:moveTo>
                  <a:lnTo>
                    <a:pt x="13609998" y="0"/>
                  </a:lnTo>
                  <a:lnTo>
                    <a:pt x="13609998" y="14296216"/>
                  </a:lnTo>
                  <a:lnTo>
                    <a:pt x="0" y="14296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2568" y="627738"/>
            <a:ext cx="2152813" cy="2590913"/>
          </a:xfrm>
          <a:custGeom>
            <a:avLst/>
            <a:gdLst/>
            <a:ahLst/>
            <a:cxnLst/>
            <a:rect l="l" t="t" r="r" b="b"/>
            <a:pathLst>
              <a:path w="2152813" h="2590913">
                <a:moveTo>
                  <a:pt x="0" y="0"/>
                </a:moveTo>
                <a:lnTo>
                  <a:pt x="2152813" y="0"/>
                </a:lnTo>
                <a:lnTo>
                  <a:pt x="2152813" y="2590912"/>
                </a:lnTo>
                <a:lnTo>
                  <a:pt x="0" y="2590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2306414">
            <a:off x="1821607" y="286022"/>
            <a:ext cx="476036" cy="572798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3450829">
            <a:off x="7979630" y="1168843"/>
            <a:ext cx="1273082" cy="1196742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562835" y="1093417"/>
            <a:ext cx="513336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rPr>
              <a:t>Interfaces</a:t>
            </a:r>
            <a:endParaRPr lang="en-US" sz="8000" b="1" u="none" dirty="0">
              <a:solidFill>
                <a:srgbClr val="FFFFFF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F267B9C-7192-17D9-5775-B08EBD6C20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3" y="3646268"/>
            <a:ext cx="7841698" cy="48500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66319E7-FBFC-5D74-D8B7-A2C3CED7D2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462" y="1134950"/>
            <a:ext cx="7876438" cy="42160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90022A3-3B0A-B057-0CD8-F89029C575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639" y="5831172"/>
            <a:ext cx="7876438" cy="43135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7D143FD-0399-C5C7-6435-B583854E6291}"/>
              </a:ext>
            </a:extLst>
          </p:cNvPr>
          <p:cNvSpPr txBox="1"/>
          <p:nvPr/>
        </p:nvSpPr>
        <p:spPr>
          <a:xfrm>
            <a:off x="2819400" y="27813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verpass" panose="020B0604020202020204" charset="0"/>
              </a:rPr>
              <a:t>Prescription</a:t>
            </a:r>
            <a:r>
              <a:rPr lang="en-US" dirty="0">
                <a:latin typeface="Overpass" panose="020B0604020202020204" charset="0"/>
              </a:rPr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FCB0C1-6E07-697D-DB02-8C0067CE6498}"/>
              </a:ext>
            </a:extLst>
          </p:cNvPr>
          <p:cNvSpPr txBox="1"/>
          <p:nvPr/>
        </p:nvSpPr>
        <p:spPr>
          <a:xfrm>
            <a:off x="11734800" y="34158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Patient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59429" y="-1194808"/>
            <a:ext cx="11928571" cy="13751434"/>
            <a:chOff x="0" y="0"/>
            <a:chExt cx="15904761" cy="18335245"/>
          </a:xfrm>
        </p:grpSpPr>
        <p:sp>
          <p:nvSpPr>
            <p:cNvPr id="3" name="Freeform 3"/>
            <p:cNvSpPr/>
            <p:nvPr/>
          </p:nvSpPr>
          <p:spPr>
            <a:xfrm rot="-4930116">
              <a:off x="-1235966" y="3077309"/>
              <a:ext cx="16832525" cy="12180627"/>
            </a:xfrm>
            <a:custGeom>
              <a:avLst/>
              <a:gdLst/>
              <a:ahLst/>
              <a:cxnLst/>
              <a:rect l="l" t="t" r="r" b="b"/>
              <a:pathLst>
                <a:path w="16832525" h="12180627">
                  <a:moveTo>
                    <a:pt x="0" y="0"/>
                  </a:moveTo>
                  <a:lnTo>
                    <a:pt x="16832526" y="0"/>
                  </a:lnTo>
                  <a:lnTo>
                    <a:pt x="16832526" y="12180627"/>
                  </a:lnTo>
                  <a:lnTo>
                    <a:pt x="0" y="12180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9624492" y="1593077"/>
              <a:ext cx="6280268" cy="13716000"/>
              <a:chOff x="0" y="0"/>
              <a:chExt cx="1240547" cy="27093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4054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1240547" h="2709333">
                    <a:moveTo>
                      <a:pt x="0" y="0"/>
                    </a:moveTo>
                    <a:lnTo>
                      <a:pt x="1240547" y="0"/>
                    </a:lnTo>
                    <a:lnTo>
                      <a:pt x="124054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67BAE8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1240547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dirty="0"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7966135" y="3349124"/>
            <a:ext cx="10321865" cy="7356674"/>
          </a:xfrm>
          <a:custGeom>
            <a:avLst/>
            <a:gdLst/>
            <a:ahLst/>
            <a:cxnLst/>
            <a:rect l="l" t="t" r="r" b="b"/>
            <a:pathLst>
              <a:path w="10321865" h="7356674">
                <a:moveTo>
                  <a:pt x="0" y="0"/>
                </a:moveTo>
                <a:lnTo>
                  <a:pt x="10321865" y="0"/>
                </a:lnTo>
                <a:lnTo>
                  <a:pt x="10321865" y="7356674"/>
                </a:lnTo>
                <a:lnTo>
                  <a:pt x="0" y="73566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15932899" y="1219266"/>
            <a:ext cx="1419905" cy="1419905"/>
          </a:xfrm>
          <a:custGeom>
            <a:avLst/>
            <a:gdLst/>
            <a:ahLst/>
            <a:cxnLst/>
            <a:rect l="l" t="t" r="r" b="b"/>
            <a:pathLst>
              <a:path w="1419905" h="1419905">
                <a:moveTo>
                  <a:pt x="0" y="0"/>
                </a:moveTo>
                <a:lnTo>
                  <a:pt x="1419905" y="0"/>
                </a:lnTo>
                <a:lnTo>
                  <a:pt x="1419905" y="1419905"/>
                </a:lnTo>
                <a:lnTo>
                  <a:pt x="0" y="14199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095113">
            <a:off x="9969313" y="1929219"/>
            <a:ext cx="1498560" cy="1655868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57200" y="2552193"/>
            <a:ext cx="7174948" cy="4029491"/>
            <a:chOff x="-402017" y="-3100859"/>
            <a:chExt cx="9566597" cy="5372657"/>
          </a:xfrm>
        </p:grpSpPr>
        <p:sp>
          <p:nvSpPr>
            <p:cNvPr id="11" name="TextBox 11"/>
            <p:cNvSpPr txBox="1"/>
            <p:nvPr/>
          </p:nvSpPr>
          <p:spPr>
            <a:xfrm>
              <a:off x="-402017" y="-3100859"/>
              <a:ext cx="9164580" cy="2035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799"/>
                </a:lnSpc>
                <a:spcBef>
                  <a:spcPct val="0"/>
                </a:spcBef>
              </a:pPr>
              <a:r>
                <a:rPr lang="en-US" sz="8999" b="1" u="none" dirty="0">
                  <a:solidFill>
                    <a:srgbClr val="F1644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About us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768242"/>
              <a:ext cx="9164580" cy="503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20"/>
                </a:lnSpc>
                <a:spcBef>
                  <a:spcPct val="0"/>
                </a:spcBef>
              </a:pPr>
              <a:endParaRPr lang="en-US" sz="23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57200" y="419100"/>
            <a:ext cx="1948186" cy="1976941"/>
            <a:chOff x="0" y="0"/>
            <a:chExt cx="2597581" cy="26359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97581" cy="2635922"/>
            </a:xfrm>
            <a:custGeom>
              <a:avLst/>
              <a:gdLst/>
              <a:ahLst/>
              <a:cxnLst/>
              <a:rect l="l" t="t" r="r" b="b"/>
              <a:pathLst>
                <a:path w="2597581" h="2635922">
                  <a:moveTo>
                    <a:pt x="0" y="0"/>
                  </a:moveTo>
                  <a:lnTo>
                    <a:pt x="2597581" y="0"/>
                  </a:lnTo>
                  <a:lnTo>
                    <a:pt x="2597581" y="2635922"/>
                  </a:lnTo>
                  <a:lnTo>
                    <a:pt x="0" y="2635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7614" y="364450"/>
              <a:ext cx="2267374" cy="184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600"/>
                </a:lnSpc>
                <a:spcBef>
                  <a:spcPct val="0"/>
                </a:spcBef>
              </a:pPr>
              <a:r>
                <a:rPr lang="en-US" sz="8000" b="1" dirty="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01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A4C979A-BCED-3F0B-CF21-B948F550F603}"/>
              </a:ext>
            </a:extLst>
          </p:cNvPr>
          <p:cNvSpPr txBox="1"/>
          <p:nvPr/>
        </p:nvSpPr>
        <p:spPr>
          <a:xfrm>
            <a:off x="511784" y="4021114"/>
            <a:ext cx="617548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Overpass" panose="020B0604020202020204" charset="0"/>
              </a:rPr>
              <a:t>Located in the heart of </a:t>
            </a:r>
            <a:r>
              <a:rPr lang="en-US" sz="2400" b="1" dirty="0">
                <a:latin typeface="Overpass" panose="020B0604020202020204" charset="0"/>
              </a:rPr>
              <a:t>Pallepola, Akurana</a:t>
            </a:r>
            <a:r>
              <a:rPr lang="en-US" sz="2400" dirty="0">
                <a:latin typeface="Overpass" panose="020B0604020202020204" charset="0"/>
              </a:rPr>
              <a:t>, Shanthi Family Care Medical Center is a trusted name in community healthcare. We are committed to delivering compassionate, high-quality medical services tailored to the needs of families in our region.</a:t>
            </a:r>
          </a:p>
          <a:p>
            <a:pPr algn="just"/>
            <a:r>
              <a:rPr lang="en-US" sz="2400" dirty="0">
                <a:latin typeface="Overpass" panose="020B0604020202020204" charset="0"/>
              </a:rPr>
              <a:t>With a focus on </a:t>
            </a:r>
            <a:r>
              <a:rPr lang="en-US" sz="2400" b="1" dirty="0">
                <a:latin typeface="Overpass" panose="020B0604020202020204" charset="0"/>
              </a:rPr>
              <a:t>modernizing healthcare delivery</a:t>
            </a:r>
            <a:r>
              <a:rPr lang="en-US" sz="2400" dirty="0">
                <a:latin typeface="Overpass" panose="020B0604020202020204" charset="0"/>
              </a:rPr>
              <a:t>, our center integrates traditional care values with cutting-edge technology. Our newly implemented </a:t>
            </a:r>
            <a:r>
              <a:rPr lang="en-US" sz="2400" b="1" dirty="0">
                <a:latin typeface="Overpass" panose="020B0604020202020204" charset="0"/>
              </a:rPr>
              <a:t>Hospital Management System</a:t>
            </a:r>
            <a:r>
              <a:rPr lang="en-US" sz="2400" dirty="0">
                <a:latin typeface="Overpass" panose="020B0604020202020204" charset="0"/>
              </a:rPr>
              <a:t> ensures seamless coordination across departments—from patient registration and diagnostics to pharmacy and billing—enhancing both efficiency and patient satisfaction.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237543" y="809625"/>
            <a:ext cx="15812914" cy="13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94"/>
              </a:lnSpc>
              <a:spcBef>
                <a:spcPct val="0"/>
              </a:spcBef>
            </a:pPr>
            <a:r>
              <a:rPr lang="en-US" sz="8995" b="1" dirty="0">
                <a:solidFill>
                  <a:srgbClr val="FAA2BA"/>
                </a:solidFill>
                <a:latin typeface="Overpass Bold"/>
                <a:ea typeface="Overpass Bold"/>
                <a:cs typeface="Overpass Bold"/>
                <a:sym typeface="Overpass Bold"/>
              </a:rPr>
              <a:t>Services</a:t>
            </a:r>
            <a:endParaRPr lang="en-US" sz="8995" b="1" u="none" dirty="0">
              <a:solidFill>
                <a:srgbClr val="FAA2BA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237543" y="7002477"/>
            <a:ext cx="4584125" cy="1740799"/>
            <a:chOff x="0" y="-76200"/>
            <a:chExt cx="6112166" cy="232106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76200"/>
              <a:ext cx="611216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FA9D8B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Laboratory System</a:t>
              </a:r>
              <a:endParaRPr lang="en-US" sz="3000" b="1" u="none" dirty="0">
                <a:solidFill>
                  <a:srgbClr val="FA9D8B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72923"/>
              <a:ext cx="6112166" cy="1471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Medical Checkups like E.C.G, Routine Blood Tests </a:t>
              </a:r>
              <a:r>
                <a:rPr lang="en-US" sz="2400" dirty="0"/>
                <a:t>(CBC, lipid profile, glucose levels)</a:t>
              </a:r>
              <a:r>
                <a:rPr lang="en-US" sz="2100" u="none" dirty="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 are provided.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851938" y="7002477"/>
            <a:ext cx="4584125" cy="1731985"/>
            <a:chOff x="0" y="-76200"/>
            <a:chExt cx="6112166" cy="230931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76200"/>
              <a:ext cx="6112166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FA9D8B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On-time Medical Prescriptions</a:t>
              </a:r>
              <a:endParaRPr lang="en-US" sz="3000" b="1" u="none" dirty="0">
                <a:solidFill>
                  <a:srgbClr val="FA9D8B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280288"/>
              <a:ext cx="6112166" cy="952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dirty="0">
                  <a:latin typeface="Overpass" panose="020B0604020202020204" charset="0"/>
                </a:rPr>
                <a:t>Pharmaceuticals</a:t>
              </a:r>
              <a:r>
                <a:rPr lang="en-US" dirty="0"/>
                <a:t> </a:t>
              </a:r>
              <a:r>
                <a:rPr lang="en-US" sz="2100" dirty="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can </a:t>
              </a:r>
              <a:r>
                <a:rPr lang="en-US" sz="2100" u="none" dirty="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be retrieved with the Patient Bio-Report. 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466332" y="7002477"/>
            <a:ext cx="4584125" cy="1351461"/>
            <a:chOff x="0" y="-76200"/>
            <a:chExt cx="6112166" cy="180194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76200"/>
              <a:ext cx="611216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dirty="0">
                  <a:solidFill>
                    <a:srgbClr val="FA9D8B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Geographical L</a:t>
              </a:r>
              <a:r>
                <a:rPr lang="en-US" sz="3000" b="1" dirty="0">
                  <a:solidFill>
                    <a:srgbClr val="FA9D8B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ocation</a:t>
              </a:r>
              <a:endParaRPr lang="en-US" sz="3000" b="1" u="none" dirty="0">
                <a:solidFill>
                  <a:srgbClr val="FA9D8B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72923"/>
              <a:ext cx="6112166" cy="952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 dirty="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Patients can reach to the destination much easily  </a:t>
              </a:r>
            </a:p>
          </p:txBody>
        </p:sp>
      </p:grpSp>
      <p:pic>
        <p:nvPicPr>
          <p:cNvPr id="25" name="Picture 24" descr="0ba4a665-3cc4-4156-8552-9f12f88f5509">
            <a:extLst>
              <a:ext uri="{FF2B5EF4-FFF2-40B4-BE49-F238E27FC236}">
                <a16:creationId xmlns:a16="http://schemas.microsoft.com/office/drawing/2014/main" id="{2C90275E-0404-BC0A-715D-64CCFEC0D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18" y="2781300"/>
            <a:ext cx="4264933" cy="395978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6" name="Picture 25" descr="e90dc221-9689-4bac-9665-e1dba865f525">
            <a:extLst>
              <a:ext uri="{FF2B5EF4-FFF2-40B4-BE49-F238E27FC236}">
                <a16:creationId xmlns:a16="http://schemas.microsoft.com/office/drawing/2014/main" id="{A35B2767-7E3E-D6EB-1D82-6E41E4A86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533" y="2778457"/>
            <a:ext cx="4264934" cy="395978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7" name="Picture 26" descr="252cef9f-2ad3-4105-b1fe-2e503eb352f1">
            <a:extLst>
              <a:ext uri="{FF2B5EF4-FFF2-40B4-BE49-F238E27FC236}">
                <a16:creationId xmlns:a16="http://schemas.microsoft.com/office/drawing/2014/main" id="{BAD747D3-7D2D-4F19-8537-5776495C2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349" y="2690168"/>
            <a:ext cx="4324108" cy="410095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54746" y="0"/>
            <a:ext cx="8133254" cy="10287000"/>
            <a:chOff x="0" y="0"/>
            <a:chExt cx="1084433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4126" r="13197"/>
            <a:stretch>
              <a:fillRect/>
            </a:stretch>
          </p:blipFill>
          <p:spPr>
            <a:xfrm flipH="1">
              <a:off x="0" y="0"/>
              <a:ext cx="10844339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6591300" y="-685007"/>
            <a:ext cx="4081269" cy="4647407"/>
          </a:xfrm>
          <a:custGeom>
            <a:avLst/>
            <a:gdLst/>
            <a:ahLst/>
            <a:cxnLst/>
            <a:rect l="l" t="t" r="r" b="b"/>
            <a:pathLst>
              <a:path w="4081269" h="4647407">
                <a:moveTo>
                  <a:pt x="0" y="0"/>
                </a:moveTo>
                <a:lnTo>
                  <a:pt x="4081269" y="0"/>
                </a:lnTo>
                <a:lnTo>
                  <a:pt x="4081269" y="4647407"/>
                </a:lnTo>
                <a:lnTo>
                  <a:pt x="0" y="46474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/>
          <p:cNvGrpSpPr/>
          <p:nvPr/>
        </p:nvGrpSpPr>
        <p:grpSpPr>
          <a:xfrm>
            <a:off x="1028700" y="5086350"/>
            <a:ext cx="3870752" cy="1818851"/>
            <a:chOff x="0" y="-76200"/>
            <a:chExt cx="5161003" cy="2425134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5161003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dirty="0">
                  <a:solidFill>
                    <a:srgbClr val="67BAE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Service One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76992"/>
              <a:ext cx="5161003" cy="1471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400" dirty="0"/>
                <a:t>Enables doctors to create, view, and manage prescriptions.</a:t>
              </a:r>
              <a:r>
                <a:rPr lang="en-US" sz="2100" u="none" dirty="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7722351"/>
            <a:ext cx="3870752" cy="1821299"/>
            <a:chOff x="0" y="-76200"/>
            <a:chExt cx="5161003" cy="24284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76200"/>
              <a:ext cx="5161003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dirty="0">
                  <a:solidFill>
                    <a:srgbClr val="67BAE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Service Three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82651"/>
              <a:ext cx="5161003" cy="1469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400" dirty="0"/>
                <a:t>Displays and print  medical history, lab reports, and billing info .</a:t>
              </a: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31493" y="5086350"/>
            <a:ext cx="3870752" cy="1818851"/>
            <a:chOff x="0" y="-76200"/>
            <a:chExt cx="5161003" cy="242513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76200"/>
              <a:ext cx="5161003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dirty="0">
                  <a:solidFill>
                    <a:srgbClr val="67BAE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Service Two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76992"/>
              <a:ext cx="5161003" cy="1471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400" dirty="0"/>
                <a:t>Allows registration, profile updates, and appointment scheduling.</a:t>
              </a:r>
              <a:r>
                <a:rPr lang="en-US" sz="2100" u="none" dirty="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931493" y="7722351"/>
            <a:ext cx="3870752" cy="1449403"/>
            <a:chOff x="0" y="-76200"/>
            <a:chExt cx="5161003" cy="193253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76200"/>
              <a:ext cx="5161003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dirty="0">
                  <a:solidFill>
                    <a:srgbClr val="67BAE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Service Four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82651"/>
              <a:ext cx="5161003" cy="973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400" dirty="0"/>
                <a:t>Links with patient history and lab results.</a:t>
              </a: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489E5DD9-298C-F148-BFAD-C60CB215CADC}"/>
              </a:ext>
            </a:extLst>
          </p:cNvPr>
          <p:cNvSpPr txBox="1"/>
          <p:nvPr/>
        </p:nvSpPr>
        <p:spPr>
          <a:xfrm>
            <a:off x="304800" y="1386386"/>
            <a:ext cx="6019800" cy="4082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794"/>
              </a:lnSpc>
              <a:spcBef>
                <a:spcPct val="0"/>
              </a:spcBef>
            </a:pPr>
            <a:r>
              <a:rPr lang="en-US" sz="8995" b="1" dirty="0">
                <a:solidFill>
                  <a:srgbClr val="FAA2BA"/>
                </a:solidFill>
                <a:latin typeface="Overpass Bold"/>
                <a:ea typeface="Overpass Bold"/>
                <a:cs typeface="Overpass Bold"/>
                <a:sym typeface="Overpass Bold"/>
              </a:rPr>
              <a:t>Results &amp; Impact</a:t>
            </a:r>
          </a:p>
          <a:p>
            <a:pPr marL="0" lvl="0" indent="0" algn="ctr">
              <a:lnSpc>
                <a:spcPts val="10794"/>
              </a:lnSpc>
              <a:spcBef>
                <a:spcPct val="0"/>
              </a:spcBef>
            </a:pPr>
            <a:endParaRPr lang="en-US" sz="8995" b="1" u="none" dirty="0">
              <a:solidFill>
                <a:srgbClr val="FAA2BA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745</Words>
  <Application>Microsoft Office PowerPoint</Application>
  <PresentationFormat>Custom</PresentationFormat>
  <Paragraphs>199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Overpass</vt:lpstr>
      <vt:lpstr>Calibri</vt:lpstr>
      <vt:lpstr>Arial</vt:lpstr>
      <vt:lpstr>Lato Bold</vt:lpstr>
      <vt:lpstr>Overpass Bold</vt:lpstr>
      <vt:lpstr>Lato</vt:lpstr>
      <vt:lpstr>Arial Rounded MT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Pastel Blue Pink Yellow and Orange Illustrations and Doodles Healthcare Center Presentation</dc:title>
  <cp:lastModifiedBy>Chamod Minidu</cp:lastModifiedBy>
  <cp:revision>59</cp:revision>
  <dcterms:created xsi:type="dcterms:W3CDTF">2006-08-16T00:00:00Z</dcterms:created>
  <dcterms:modified xsi:type="dcterms:W3CDTF">2025-10-04T11:06:55Z</dcterms:modified>
  <dc:identifier>DAG0zsqNks4</dc:identifier>
</cp:coreProperties>
</file>